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19"/>
  </p:notesMasterIdLst>
  <p:sldIdLst>
    <p:sldId id="529" r:id="rId5"/>
    <p:sldId id="1051" r:id="rId6"/>
    <p:sldId id="1050" r:id="rId7"/>
    <p:sldId id="1061" r:id="rId8"/>
    <p:sldId id="1052" r:id="rId9"/>
    <p:sldId id="1059" r:id="rId10"/>
    <p:sldId id="1053" r:id="rId11"/>
    <p:sldId id="1054" r:id="rId12"/>
    <p:sldId id="1055" r:id="rId13"/>
    <p:sldId id="1060" r:id="rId14"/>
    <p:sldId id="1058" r:id="rId15"/>
    <p:sldId id="1056" r:id="rId16"/>
    <p:sldId id="1062" r:id="rId17"/>
    <p:sldId id="1057" r:id="rId18"/>
  </p:sldIdLst>
  <p:sldSz cx="9144000" cy="5143500" type="screen16x9"/>
  <p:notesSz cx="6858000" cy="9144000"/>
  <p:custDataLst>
    <p:tags r:id="rId20"/>
  </p:custDataLst>
  <p:defaultTextStyle>
    <a:defPPr>
      <a:defRPr lang="en-US"/>
    </a:defPPr>
    <a:lvl1pPr marL="0" algn="l" defTabSz="342892" rtl="0" eaLnBrk="1" latinLnBrk="0" hangingPunct="1">
      <a:defRPr sz="1400" kern="1200">
        <a:solidFill>
          <a:schemeClr val="tx1"/>
        </a:solidFill>
        <a:latin typeface="+mn-lt"/>
        <a:ea typeface="+mn-ea"/>
        <a:cs typeface="+mn-cs"/>
      </a:defRPr>
    </a:lvl1pPr>
    <a:lvl2pPr marL="342892" algn="l" defTabSz="342892" rtl="0" eaLnBrk="1" latinLnBrk="0" hangingPunct="1">
      <a:defRPr sz="1400" kern="1200">
        <a:solidFill>
          <a:schemeClr val="tx1"/>
        </a:solidFill>
        <a:latin typeface="+mn-lt"/>
        <a:ea typeface="+mn-ea"/>
        <a:cs typeface="+mn-cs"/>
      </a:defRPr>
    </a:lvl2pPr>
    <a:lvl3pPr marL="685783" algn="l" defTabSz="342892" rtl="0" eaLnBrk="1" latinLnBrk="0" hangingPunct="1">
      <a:defRPr sz="1400" kern="1200">
        <a:solidFill>
          <a:schemeClr val="tx1"/>
        </a:solidFill>
        <a:latin typeface="+mn-lt"/>
        <a:ea typeface="+mn-ea"/>
        <a:cs typeface="+mn-cs"/>
      </a:defRPr>
    </a:lvl3pPr>
    <a:lvl4pPr marL="1028675" algn="l" defTabSz="342892" rtl="0" eaLnBrk="1" latinLnBrk="0" hangingPunct="1">
      <a:defRPr sz="1400" kern="1200">
        <a:solidFill>
          <a:schemeClr val="tx1"/>
        </a:solidFill>
        <a:latin typeface="+mn-lt"/>
        <a:ea typeface="+mn-ea"/>
        <a:cs typeface="+mn-cs"/>
      </a:defRPr>
    </a:lvl4pPr>
    <a:lvl5pPr marL="1371566" algn="l" defTabSz="342892" rtl="0" eaLnBrk="1" latinLnBrk="0" hangingPunct="1">
      <a:defRPr sz="1400" kern="1200">
        <a:solidFill>
          <a:schemeClr val="tx1"/>
        </a:solidFill>
        <a:latin typeface="+mn-lt"/>
        <a:ea typeface="+mn-ea"/>
        <a:cs typeface="+mn-cs"/>
      </a:defRPr>
    </a:lvl5pPr>
    <a:lvl6pPr marL="1714457" algn="l" defTabSz="342892" rtl="0" eaLnBrk="1" latinLnBrk="0" hangingPunct="1">
      <a:defRPr sz="1400" kern="1200">
        <a:solidFill>
          <a:schemeClr val="tx1"/>
        </a:solidFill>
        <a:latin typeface="+mn-lt"/>
        <a:ea typeface="+mn-ea"/>
        <a:cs typeface="+mn-cs"/>
      </a:defRPr>
    </a:lvl6pPr>
    <a:lvl7pPr marL="2057348" algn="l" defTabSz="342892" rtl="0" eaLnBrk="1" latinLnBrk="0" hangingPunct="1">
      <a:defRPr sz="1400" kern="1200">
        <a:solidFill>
          <a:schemeClr val="tx1"/>
        </a:solidFill>
        <a:latin typeface="+mn-lt"/>
        <a:ea typeface="+mn-ea"/>
        <a:cs typeface="+mn-cs"/>
      </a:defRPr>
    </a:lvl7pPr>
    <a:lvl8pPr marL="2400240" algn="l" defTabSz="342892" rtl="0" eaLnBrk="1" latinLnBrk="0" hangingPunct="1">
      <a:defRPr sz="1400" kern="1200">
        <a:solidFill>
          <a:schemeClr val="tx1"/>
        </a:solidFill>
        <a:latin typeface="+mn-lt"/>
        <a:ea typeface="+mn-ea"/>
        <a:cs typeface="+mn-cs"/>
      </a:defRPr>
    </a:lvl8pPr>
    <a:lvl9pPr marL="2743132" algn="l" defTabSz="34289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Office User" initials="MOU" lastIdx="2" clrIdx="0"/>
  <p:cmAuthor id="1" name="Davies, Hannah [davieshj]" initials="DH[" lastIdx="1" clrIdx="1">
    <p:extLst>
      <p:ext uri="{19B8F6BF-5375-455C-9EA6-DF929625EA0E}">
        <p15:presenceInfo xmlns:p15="http://schemas.microsoft.com/office/powerpoint/2012/main" userId="S-1-5-21-137024685-2204166116-4157399963-3597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5801"/>
    <a:srgbClr val="000080"/>
    <a:srgbClr val="FFCCCC"/>
    <a:srgbClr val="FF9999"/>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28" autoAdjust="0"/>
    <p:restoredTop sz="78268" autoAdjust="0"/>
  </p:normalViewPr>
  <p:slideViewPr>
    <p:cSldViewPr snapToGrid="0">
      <p:cViewPr varScale="1">
        <p:scale>
          <a:sx n="112" d="100"/>
          <a:sy n="112" d="100"/>
        </p:scale>
        <p:origin x="696" y="184"/>
      </p:cViewPr>
      <p:guideLst>
        <p:guide orient="horz" pos="2160"/>
        <p:guide pos="384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5999AA-534E-C34E-93F5-6185D861C96F}" type="datetimeFigureOut">
              <a:rPr lang="en-US" smtClean="0"/>
              <a:t>4/21/21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6DED74-2BE8-C740-9B09-27E1FA0146D9}" type="slidenum">
              <a:rPr lang="en-US" smtClean="0"/>
              <a:t>‹#›</a:t>
            </a:fld>
            <a:endParaRPr lang="en-US"/>
          </a:p>
        </p:txBody>
      </p:sp>
    </p:spTree>
    <p:extLst>
      <p:ext uri="{BB962C8B-B14F-4D97-AF65-F5344CB8AC3E}">
        <p14:creationId xmlns:p14="http://schemas.microsoft.com/office/powerpoint/2010/main" val="26941096"/>
      </p:ext>
    </p:extLst>
  </p:cSld>
  <p:clrMap bg1="lt1" tx1="dk1" bg2="lt2" tx2="dk2" accent1="accent1" accent2="accent2" accent3="accent3" accent4="accent4" accent5="accent5" accent6="accent6" hlink="hlink" folHlink="folHlink"/>
  <p:notesStyle>
    <a:lvl1pPr marL="0" algn="l" defTabSz="342892" rtl="0" eaLnBrk="1" latinLnBrk="0" hangingPunct="1">
      <a:defRPr sz="900" kern="1200">
        <a:solidFill>
          <a:schemeClr val="tx1"/>
        </a:solidFill>
        <a:latin typeface="+mn-lt"/>
        <a:ea typeface="+mn-ea"/>
        <a:cs typeface="+mn-cs"/>
      </a:defRPr>
    </a:lvl1pPr>
    <a:lvl2pPr marL="342892" algn="l" defTabSz="342892" rtl="0" eaLnBrk="1" latinLnBrk="0" hangingPunct="1">
      <a:defRPr sz="900" kern="1200">
        <a:solidFill>
          <a:schemeClr val="tx1"/>
        </a:solidFill>
        <a:latin typeface="+mn-lt"/>
        <a:ea typeface="+mn-ea"/>
        <a:cs typeface="+mn-cs"/>
      </a:defRPr>
    </a:lvl2pPr>
    <a:lvl3pPr marL="685783" algn="l" defTabSz="342892" rtl="0" eaLnBrk="1" latinLnBrk="0" hangingPunct="1">
      <a:defRPr sz="900" kern="1200">
        <a:solidFill>
          <a:schemeClr val="tx1"/>
        </a:solidFill>
        <a:latin typeface="+mn-lt"/>
        <a:ea typeface="+mn-ea"/>
        <a:cs typeface="+mn-cs"/>
      </a:defRPr>
    </a:lvl3pPr>
    <a:lvl4pPr marL="1028675" algn="l" defTabSz="342892" rtl="0" eaLnBrk="1" latinLnBrk="0" hangingPunct="1">
      <a:defRPr sz="900" kern="1200">
        <a:solidFill>
          <a:schemeClr val="tx1"/>
        </a:solidFill>
        <a:latin typeface="+mn-lt"/>
        <a:ea typeface="+mn-ea"/>
        <a:cs typeface="+mn-cs"/>
      </a:defRPr>
    </a:lvl4pPr>
    <a:lvl5pPr marL="1371566" algn="l" defTabSz="342892" rtl="0" eaLnBrk="1" latinLnBrk="0" hangingPunct="1">
      <a:defRPr sz="900" kern="1200">
        <a:solidFill>
          <a:schemeClr val="tx1"/>
        </a:solidFill>
        <a:latin typeface="+mn-lt"/>
        <a:ea typeface="+mn-ea"/>
        <a:cs typeface="+mn-cs"/>
      </a:defRPr>
    </a:lvl5pPr>
    <a:lvl6pPr marL="1714457" algn="l" defTabSz="342892" rtl="0" eaLnBrk="1" latinLnBrk="0" hangingPunct="1">
      <a:defRPr sz="900" kern="1200">
        <a:solidFill>
          <a:schemeClr val="tx1"/>
        </a:solidFill>
        <a:latin typeface="+mn-lt"/>
        <a:ea typeface="+mn-ea"/>
        <a:cs typeface="+mn-cs"/>
      </a:defRPr>
    </a:lvl6pPr>
    <a:lvl7pPr marL="2057348" algn="l" defTabSz="342892" rtl="0" eaLnBrk="1" latinLnBrk="0" hangingPunct="1">
      <a:defRPr sz="900" kern="1200">
        <a:solidFill>
          <a:schemeClr val="tx1"/>
        </a:solidFill>
        <a:latin typeface="+mn-lt"/>
        <a:ea typeface="+mn-ea"/>
        <a:cs typeface="+mn-cs"/>
      </a:defRPr>
    </a:lvl7pPr>
    <a:lvl8pPr marL="2400240" algn="l" defTabSz="342892" rtl="0" eaLnBrk="1" latinLnBrk="0" hangingPunct="1">
      <a:defRPr sz="900" kern="1200">
        <a:solidFill>
          <a:schemeClr val="tx1"/>
        </a:solidFill>
        <a:latin typeface="+mn-lt"/>
        <a:ea typeface="+mn-ea"/>
        <a:cs typeface="+mn-cs"/>
      </a:defRPr>
    </a:lvl8pPr>
    <a:lvl9pPr marL="2743132" algn="l" defTabSz="34289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ED74-2BE8-C740-9B09-27E1FA0146D9}" type="slidenum">
              <a:rPr lang="en-US" smtClean="0"/>
              <a:t>1</a:t>
            </a:fld>
            <a:endParaRPr lang="en-US"/>
          </a:p>
        </p:txBody>
      </p:sp>
    </p:spTree>
    <p:extLst>
      <p:ext uri="{BB962C8B-B14F-4D97-AF65-F5344CB8AC3E}">
        <p14:creationId xmlns:p14="http://schemas.microsoft.com/office/powerpoint/2010/main" val="318446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exxamples</a:t>
            </a:r>
            <a:r>
              <a:rPr lang="en-US" dirty="0"/>
              <a:t> for each</a:t>
            </a:r>
          </a:p>
        </p:txBody>
      </p:sp>
      <p:sp>
        <p:nvSpPr>
          <p:cNvPr id="4" name="Slide Number Placeholder 3"/>
          <p:cNvSpPr>
            <a:spLocks noGrp="1"/>
          </p:cNvSpPr>
          <p:nvPr>
            <p:ph type="sldNum" sz="quarter" idx="5"/>
          </p:nvPr>
        </p:nvSpPr>
        <p:spPr/>
        <p:txBody>
          <a:bodyPr/>
          <a:lstStyle/>
          <a:p>
            <a:fld id="{3D6DED74-2BE8-C740-9B09-27E1FA0146D9}" type="slidenum">
              <a:rPr lang="en-US" smtClean="0"/>
              <a:t>10</a:t>
            </a:fld>
            <a:endParaRPr lang="en-US"/>
          </a:p>
        </p:txBody>
      </p:sp>
    </p:spTree>
    <p:extLst>
      <p:ext uri="{BB962C8B-B14F-4D97-AF65-F5344CB8AC3E}">
        <p14:creationId xmlns:p14="http://schemas.microsoft.com/office/powerpoint/2010/main" val="1530159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how metadata informs system</a:t>
            </a:r>
          </a:p>
          <a:p>
            <a:r>
              <a:rPr lang="en-US" dirty="0"/>
              <a:t>Needle = vaccination data</a:t>
            </a:r>
          </a:p>
          <a:p>
            <a:r>
              <a:rPr lang="en-US" dirty="0"/>
              <a:t>Say an unregistered user queries for vaccine data - Unregistered user only has access to open-01</a:t>
            </a:r>
          </a:p>
          <a:p>
            <a:r>
              <a:rPr lang="en-US" dirty="0"/>
              <a:t>Special privileges – queries for vaccine and is given 01, 03, 05 and 08</a:t>
            </a:r>
          </a:p>
        </p:txBody>
      </p:sp>
      <p:sp>
        <p:nvSpPr>
          <p:cNvPr id="4" name="Slide Number Placeholder 3"/>
          <p:cNvSpPr>
            <a:spLocks noGrp="1"/>
          </p:cNvSpPr>
          <p:nvPr>
            <p:ph type="sldNum" sz="quarter" idx="5"/>
          </p:nvPr>
        </p:nvSpPr>
        <p:spPr/>
        <p:txBody>
          <a:bodyPr/>
          <a:lstStyle/>
          <a:p>
            <a:fld id="{3D6DED74-2BE8-C740-9B09-27E1FA0146D9}" type="slidenum">
              <a:rPr lang="en-US" smtClean="0"/>
              <a:t>11</a:t>
            </a:fld>
            <a:endParaRPr lang="en-US"/>
          </a:p>
        </p:txBody>
      </p:sp>
    </p:spTree>
    <p:extLst>
      <p:ext uri="{BB962C8B-B14F-4D97-AF65-F5344CB8AC3E}">
        <p14:creationId xmlns:p14="http://schemas.microsoft.com/office/powerpoint/2010/main" val="207764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ED74-2BE8-C740-9B09-27E1FA0146D9}" type="slidenum">
              <a:rPr lang="en-US" smtClean="0"/>
              <a:t>12</a:t>
            </a:fld>
            <a:endParaRPr lang="en-US"/>
          </a:p>
        </p:txBody>
      </p:sp>
    </p:spTree>
    <p:extLst>
      <p:ext uri="{BB962C8B-B14F-4D97-AF65-F5344CB8AC3E}">
        <p14:creationId xmlns:p14="http://schemas.microsoft.com/office/powerpoint/2010/main" val="406125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ED74-2BE8-C740-9B09-27E1FA0146D9}" type="slidenum">
              <a:rPr lang="en-US" smtClean="0"/>
              <a:t>13</a:t>
            </a:fld>
            <a:endParaRPr lang="en-US"/>
          </a:p>
        </p:txBody>
      </p:sp>
    </p:spTree>
    <p:extLst>
      <p:ext uri="{BB962C8B-B14F-4D97-AF65-F5344CB8AC3E}">
        <p14:creationId xmlns:p14="http://schemas.microsoft.com/office/powerpoint/2010/main" val="143276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ED74-2BE8-C740-9B09-27E1FA0146D9}" type="slidenum">
              <a:rPr lang="en-US" smtClean="0"/>
              <a:t>14</a:t>
            </a:fld>
            <a:endParaRPr lang="en-US"/>
          </a:p>
        </p:txBody>
      </p:sp>
    </p:spTree>
    <p:extLst>
      <p:ext uri="{BB962C8B-B14F-4D97-AF65-F5344CB8AC3E}">
        <p14:creationId xmlns:p14="http://schemas.microsoft.com/office/powerpoint/2010/main" val="156699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our team using zoom group photo</a:t>
            </a:r>
          </a:p>
        </p:txBody>
      </p:sp>
      <p:sp>
        <p:nvSpPr>
          <p:cNvPr id="4" name="Slide Number Placeholder 3"/>
          <p:cNvSpPr>
            <a:spLocks noGrp="1"/>
          </p:cNvSpPr>
          <p:nvPr>
            <p:ph type="sldNum" sz="quarter" idx="5"/>
          </p:nvPr>
        </p:nvSpPr>
        <p:spPr/>
        <p:txBody>
          <a:bodyPr/>
          <a:lstStyle/>
          <a:p>
            <a:fld id="{3D6DED74-2BE8-C740-9B09-27E1FA0146D9}" type="slidenum">
              <a:rPr lang="en-US" smtClean="0"/>
              <a:t>2</a:t>
            </a:fld>
            <a:endParaRPr lang="en-US"/>
          </a:p>
        </p:txBody>
      </p:sp>
    </p:spTree>
    <p:extLst>
      <p:ext uri="{BB962C8B-B14F-4D97-AF65-F5344CB8AC3E}">
        <p14:creationId xmlns:p14="http://schemas.microsoft.com/office/powerpoint/2010/main" val="97474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DED74-2BE8-C740-9B09-27E1FA0146D9}" type="slidenum">
              <a:rPr lang="en-US" smtClean="0"/>
              <a:t>3</a:t>
            </a:fld>
            <a:endParaRPr lang="en-US"/>
          </a:p>
        </p:txBody>
      </p:sp>
    </p:spTree>
    <p:extLst>
      <p:ext uri="{BB962C8B-B14F-4D97-AF65-F5344CB8AC3E}">
        <p14:creationId xmlns:p14="http://schemas.microsoft.com/office/powerpoint/2010/main" val="3137774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the knowledge engine. Give broad idea of what we are trying to do – provide access to data from many different sources through the GBADs portal. Enable querying and data download from the engine. Eventually use metadata to understand where data are rich and poor, who the </a:t>
            </a:r>
            <a:r>
              <a:rPr lang="en-US" dirty="0" err="1"/>
              <a:t>ket</a:t>
            </a:r>
            <a:r>
              <a:rPr lang="en-US" dirty="0"/>
              <a:t> stakeholders are and how data have changed over a temporal scale (just a few examples). </a:t>
            </a:r>
          </a:p>
        </p:txBody>
      </p:sp>
      <p:sp>
        <p:nvSpPr>
          <p:cNvPr id="4" name="Slide Number Placeholder 3"/>
          <p:cNvSpPr>
            <a:spLocks noGrp="1"/>
          </p:cNvSpPr>
          <p:nvPr>
            <p:ph type="sldNum" sz="quarter" idx="5"/>
          </p:nvPr>
        </p:nvSpPr>
        <p:spPr/>
        <p:txBody>
          <a:bodyPr/>
          <a:lstStyle/>
          <a:p>
            <a:fld id="{3D6DED74-2BE8-C740-9B09-27E1FA0146D9}" type="slidenum">
              <a:rPr lang="en-US" smtClean="0"/>
              <a:t>4</a:t>
            </a:fld>
            <a:endParaRPr lang="en-US"/>
          </a:p>
        </p:txBody>
      </p:sp>
    </p:spTree>
    <p:extLst>
      <p:ext uri="{BB962C8B-B14F-4D97-AF65-F5344CB8AC3E}">
        <p14:creationId xmlns:p14="http://schemas.microsoft.com/office/powerpoint/2010/main" val="402219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actually look like? </a:t>
            </a:r>
          </a:p>
          <a:p>
            <a:r>
              <a:rPr lang="en-US" dirty="0"/>
              <a:t>Unregistered user comes in and then bring them through the flow chart. </a:t>
            </a:r>
          </a:p>
          <a:p>
            <a:endParaRPr lang="en-US" dirty="0"/>
          </a:p>
        </p:txBody>
      </p:sp>
      <p:sp>
        <p:nvSpPr>
          <p:cNvPr id="4" name="Slide Number Placeholder 3"/>
          <p:cNvSpPr>
            <a:spLocks noGrp="1"/>
          </p:cNvSpPr>
          <p:nvPr>
            <p:ph type="sldNum" sz="quarter" idx="5"/>
          </p:nvPr>
        </p:nvSpPr>
        <p:spPr/>
        <p:txBody>
          <a:bodyPr/>
          <a:lstStyle/>
          <a:p>
            <a:fld id="{3D6DED74-2BE8-C740-9B09-27E1FA0146D9}" type="slidenum">
              <a:rPr lang="en-US" smtClean="0"/>
              <a:t>5</a:t>
            </a:fld>
            <a:endParaRPr lang="en-US"/>
          </a:p>
        </p:txBody>
      </p:sp>
    </p:spTree>
    <p:extLst>
      <p:ext uri="{BB962C8B-B14F-4D97-AF65-F5344CB8AC3E}">
        <p14:creationId xmlns:p14="http://schemas.microsoft.com/office/powerpoint/2010/main" val="169814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actually look like? </a:t>
            </a:r>
          </a:p>
          <a:p>
            <a:r>
              <a:rPr lang="en-US" dirty="0"/>
              <a:t>Unregistered user comes in and then bring them through the flow chart. </a:t>
            </a:r>
          </a:p>
          <a:p>
            <a:endParaRPr lang="en-US" dirty="0"/>
          </a:p>
        </p:txBody>
      </p:sp>
      <p:sp>
        <p:nvSpPr>
          <p:cNvPr id="4" name="Slide Number Placeholder 3"/>
          <p:cNvSpPr>
            <a:spLocks noGrp="1"/>
          </p:cNvSpPr>
          <p:nvPr>
            <p:ph type="sldNum" sz="quarter" idx="5"/>
          </p:nvPr>
        </p:nvSpPr>
        <p:spPr/>
        <p:txBody>
          <a:bodyPr/>
          <a:lstStyle/>
          <a:p>
            <a:fld id="{3D6DED74-2BE8-C740-9B09-27E1FA0146D9}" type="slidenum">
              <a:rPr lang="en-US" smtClean="0"/>
              <a:t>6</a:t>
            </a:fld>
            <a:endParaRPr lang="en-US"/>
          </a:p>
        </p:txBody>
      </p:sp>
    </p:spTree>
    <p:extLst>
      <p:ext uri="{BB962C8B-B14F-4D97-AF65-F5344CB8AC3E}">
        <p14:creationId xmlns:p14="http://schemas.microsoft.com/office/powerpoint/2010/main" val="413365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everyone what an API is</a:t>
            </a:r>
          </a:p>
          <a:p>
            <a:r>
              <a:rPr lang="en-US" dirty="0"/>
              <a:t>Other ways to get data</a:t>
            </a:r>
          </a:p>
          <a:p>
            <a:endParaRPr lang="en-US" dirty="0"/>
          </a:p>
          <a:p>
            <a:r>
              <a:rPr lang="en-US" dirty="0"/>
              <a:t>3 ways to access data</a:t>
            </a:r>
          </a:p>
          <a:p>
            <a:endParaRPr lang="en-US" dirty="0"/>
          </a:p>
          <a:p>
            <a:r>
              <a:rPr lang="en-US" dirty="0"/>
              <a:t>scraping web or documents</a:t>
            </a:r>
          </a:p>
        </p:txBody>
      </p:sp>
      <p:sp>
        <p:nvSpPr>
          <p:cNvPr id="4" name="Slide Number Placeholder 3"/>
          <p:cNvSpPr>
            <a:spLocks noGrp="1"/>
          </p:cNvSpPr>
          <p:nvPr>
            <p:ph type="sldNum" sz="quarter" idx="5"/>
          </p:nvPr>
        </p:nvSpPr>
        <p:spPr/>
        <p:txBody>
          <a:bodyPr/>
          <a:lstStyle/>
          <a:p>
            <a:fld id="{3D6DED74-2BE8-C740-9B09-27E1FA0146D9}" type="slidenum">
              <a:rPr lang="en-US" smtClean="0"/>
              <a:t>7</a:t>
            </a:fld>
            <a:endParaRPr lang="en-US"/>
          </a:p>
        </p:txBody>
      </p:sp>
    </p:spTree>
    <p:extLst>
      <p:ext uri="{BB962C8B-B14F-4D97-AF65-F5344CB8AC3E}">
        <p14:creationId xmlns:p14="http://schemas.microsoft.com/office/powerpoint/2010/main" val="125798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operationalize this idea of data governance to create something like a knowledge engine? </a:t>
            </a:r>
          </a:p>
        </p:txBody>
      </p:sp>
      <p:sp>
        <p:nvSpPr>
          <p:cNvPr id="4" name="Slide Number Placeholder 3"/>
          <p:cNvSpPr>
            <a:spLocks noGrp="1"/>
          </p:cNvSpPr>
          <p:nvPr>
            <p:ph type="sldNum" sz="quarter" idx="5"/>
          </p:nvPr>
        </p:nvSpPr>
        <p:spPr/>
        <p:txBody>
          <a:bodyPr/>
          <a:lstStyle/>
          <a:p>
            <a:fld id="{3D6DED74-2BE8-C740-9B09-27E1FA0146D9}" type="slidenum">
              <a:rPr lang="en-US" smtClean="0"/>
              <a:t>8</a:t>
            </a:fld>
            <a:endParaRPr lang="en-US"/>
          </a:p>
        </p:txBody>
      </p:sp>
    </p:spTree>
    <p:extLst>
      <p:ext uri="{BB962C8B-B14F-4D97-AF65-F5344CB8AC3E}">
        <p14:creationId xmlns:p14="http://schemas.microsoft.com/office/powerpoint/2010/main" val="265348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Data discovery and curation</a:t>
            </a:r>
          </a:p>
          <a:p>
            <a:r>
              <a:rPr lang="en-US" dirty="0" err="1"/>
              <a:t>detrmine</a:t>
            </a:r>
            <a:r>
              <a:rPr lang="en-US" dirty="0"/>
              <a:t> how to access data </a:t>
            </a:r>
          </a:p>
        </p:txBody>
      </p:sp>
      <p:sp>
        <p:nvSpPr>
          <p:cNvPr id="4" name="Slide Number Placeholder 3"/>
          <p:cNvSpPr>
            <a:spLocks noGrp="1"/>
          </p:cNvSpPr>
          <p:nvPr>
            <p:ph type="sldNum" sz="quarter" idx="5"/>
          </p:nvPr>
        </p:nvSpPr>
        <p:spPr/>
        <p:txBody>
          <a:bodyPr/>
          <a:lstStyle/>
          <a:p>
            <a:fld id="{3D6DED74-2BE8-C740-9B09-27E1FA0146D9}" type="slidenum">
              <a:rPr lang="en-US" smtClean="0"/>
              <a:t>9</a:t>
            </a:fld>
            <a:endParaRPr lang="en-US"/>
          </a:p>
        </p:txBody>
      </p:sp>
    </p:spTree>
    <p:extLst>
      <p:ext uri="{BB962C8B-B14F-4D97-AF65-F5344CB8AC3E}">
        <p14:creationId xmlns:p14="http://schemas.microsoft.com/office/powerpoint/2010/main" val="631213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animalhealthmetrics.org/" TargetMode="External"/><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12" name="Rectangle 11"/>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sp>
        <p:nvSpPr>
          <p:cNvPr id="14" name="TextBox 13"/>
          <p:cNvSpPr txBox="1"/>
          <p:nvPr userDrawn="1"/>
        </p:nvSpPr>
        <p:spPr>
          <a:xfrm>
            <a:off x="2867148" y="4670120"/>
            <a:ext cx="3208421" cy="500135"/>
          </a:xfrm>
          <a:prstGeom prst="rect">
            <a:avLst/>
          </a:prstGeom>
          <a:noFill/>
        </p:spPr>
        <p:txBody>
          <a:bodyPr wrap="square" lIns="68579" tIns="34289" rIns="68579" bIns="34289" rtlCol="0">
            <a:spAutoFit/>
          </a:bodyPr>
          <a:lstStyle/>
          <a:p>
            <a:pPr algn="ctr"/>
            <a:r>
              <a:rPr lang="en-US" sz="1400" i="1" baseline="0" dirty="0"/>
              <a:t>Aquaculture Technical Working Group</a:t>
            </a:r>
          </a:p>
          <a:p>
            <a:pPr algn="ctr"/>
            <a:r>
              <a:rPr lang="en-US" sz="1400" i="1" baseline="0" dirty="0"/>
              <a:t>April 2021</a:t>
            </a:r>
            <a:endParaRPr lang="en-US" sz="1400" i="1" dirty="0"/>
          </a:p>
        </p:txBody>
      </p:sp>
      <p:pic>
        <p:nvPicPr>
          <p:cNvPr id="4" name="Picture 3">
            <a:extLst>
              <a:ext uri="{FF2B5EF4-FFF2-40B4-BE49-F238E27FC236}">
                <a16:creationId xmlns:a16="http://schemas.microsoft.com/office/drawing/2014/main" id="{B74E8388-7252-1748-8B74-3D1A7301EF26}"/>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25" name="Rectangle 24">
            <a:extLst>
              <a:ext uri="{FF2B5EF4-FFF2-40B4-BE49-F238E27FC236}">
                <a16:creationId xmlns:a16="http://schemas.microsoft.com/office/drawing/2014/main" id="{87EF5E21-6492-7A4C-AB87-1B13C4E30F6A}"/>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95341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accent2"/>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9" name="Picture 8">
            <a:extLst>
              <a:ext uri="{FF2B5EF4-FFF2-40B4-BE49-F238E27FC236}">
                <a16:creationId xmlns:a16="http://schemas.microsoft.com/office/drawing/2014/main" id="{EE334150-4033-484D-843E-8F1DED8D345B}"/>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10" name="Rectangle 9">
            <a:extLst>
              <a:ext uri="{FF2B5EF4-FFF2-40B4-BE49-F238E27FC236}">
                <a16:creationId xmlns:a16="http://schemas.microsoft.com/office/drawing/2014/main" id="{5DE226EA-3B51-DD41-B10D-269181D3EFCC}"/>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295978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9" name="Picture 8">
            <a:extLst>
              <a:ext uri="{FF2B5EF4-FFF2-40B4-BE49-F238E27FC236}">
                <a16:creationId xmlns:a16="http://schemas.microsoft.com/office/drawing/2014/main" id="{40593F5D-0236-DF47-BE84-1817E0F7E6B3}"/>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10" name="Rectangle 9">
            <a:extLst>
              <a:ext uri="{FF2B5EF4-FFF2-40B4-BE49-F238E27FC236}">
                <a16:creationId xmlns:a16="http://schemas.microsoft.com/office/drawing/2014/main" id="{EB4FBE58-E7BF-8240-8A43-8FFA9AAB406D}"/>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364222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51" y="636817"/>
            <a:ext cx="8735785" cy="41760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632552" y="137267"/>
            <a:ext cx="4454298" cy="315855"/>
          </a:xfrm>
        </p:spPr>
        <p:txBody>
          <a:bodyPr anchor="b">
            <a:noAutofit/>
          </a:bodyPr>
          <a:lstStyle>
            <a:lvl1pPr algn="r">
              <a:defRPr sz="2300">
                <a:solidFill>
                  <a:schemeClr val="bg1"/>
                </a:solidFill>
              </a:defRPr>
            </a:lvl1pPr>
          </a:lstStyle>
          <a:p>
            <a:r>
              <a:rPr lang="en-US" dirty="0"/>
              <a:t>Click to edit Master title style</a:t>
            </a:r>
          </a:p>
        </p:txBody>
      </p:sp>
      <p:sp>
        <p:nvSpPr>
          <p:cNvPr id="6" name="Rectangle 5"/>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7" name="Picture 6">
            <a:extLst>
              <a:ext uri="{FF2B5EF4-FFF2-40B4-BE49-F238E27FC236}">
                <a16:creationId xmlns:a16="http://schemas.microsoft.com/office/drawing/2014/main" id="{9B8CBEF1-C7CA-764F-8290-C0B5B78D5453}"/>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9" name="Rectangle 8">
            <a:extLst>
              <a:ext uri="{FF2B5EF4-FFF2-40B4-BE49-F238E27FC236}">
                <a16:creationId xmlns:a16="http://schemas.microsoft.com/office/drawing/2014/main" id="{742F125A-D916-6945-84BA-9E920109745D}"/>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1824499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Rectangle 8"/>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4" name="Picture 3">
            <a:extLst>
              <a:ext uri="{FF2B5EF4-FFF2-40B4-BE49-F238E27FC236}">
                <a16:creationId xmlns:a16="http://schemas.microsoft.com/office/drawing/2014/main" id="{55D6619F-6D64-3042-843A-B94C4A1F4B1C}"/>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5" name="Rectangle 4">
            <a:extLst>
              <a:ext uri="{FF2B5EF4-FFF2-40B4-BE49-F238E27FC236}">
                <a16:creationId xmlns:a16="http://schemas.microsoft.com/office/drawing/2014/main" id="{5F8FB378-3B05-6D4B-BD38-B4FB949C9960}"/>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155302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44328" y="2231549"/>
            <a:ext cx="7886700" cy="994172"/>
          </a:xfrm>
        </p:spPr>
        <p:txBody>
          <a:bodyPr>
            <a:normAutofit/>
          </a:bodyPr>
          <a:lstStyle>
            <a:lvl1pPr>
              <a:defRPr sz="2800" b="1">
                <a:solidFill>
                  <a:schemeClr val="accent2"/>
                </a:solidFill>
                <a:latin typeface="Calibri"/>
                <a:cs typeface="Calibri"/>
              </a:defRPr>
            </a:lvl1pPr>
          </a:lstStyle>
          <a:p>
            <a:r>
              <a:rPr lang="en-US"/>
              <a:t>Click to edit Master title style</a:t>
            </a:r>
            <a:endParaRPr lang="en-US" dirty="0"/>
          </a:p>
        </p:txBody>
      </p:sp>
      <p:sp>
        <p:nvSpPr>
          <p:cNvPr id="12" name="Rectangle 11"/>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5" name="Picture 4">
            <a:extLst>
              <a:ext uri="{FF2B5EF4-FFF2-40B4-BE49-F238E27FC236}">
                <a16:creationId xmlns:a16="http://schemas.microsoft.com/office/drawing/2014/main" id="{09822CF7-76C5-8D44-A6D1-23828317A5CD}"/>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6" name="Rectangle 5">
            <a:extLst>
              <a:ext uri="{FF2B5EF4-FFF2-40B4-BE49-F238E27FC236}">
                <a16:creationId xmlns:a16="http://schemas.microsoft.com/office/drawing/2014/main" id="{9A4019FE-C35E-B846-ABB1-EEB578E6B531}"/>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127463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accent2"/>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9" name="Picture 8">
            <a:extLst>
              <a:ext uri="{FF2B5EF4-FFF2-40B4-BE49-F238E27FC236}">
                <a16:creationId xmlns:a16="http://schemas.microsoft.com/office/drawing/2014/main" id="{1A76034F-126A-014E-B0D5-FA9C61218F87}"/>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10" name="Rectangle 9">
            <a:extLst>
              <a:ext uri="{FF2B5EF4-FFF2-40B4-BE49-F238E27FC236}">
                <a16:creationId xmlns:a16="http://schemas.microsoft.com/office/drawing/2014/main" id="{5F19AA4D-4363-BD47-BB4E-7C3F8690B5E6}"/>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223792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8" name="Rectangle 7"/>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9" name="Picture 8">
            <a:extLst>
              <a:ext uri="{FF2B5EF4-FFF2-40B4-BE49-F238E27FC236}">
                <a16:creationId xmlns:a16="http://schemas.microsoft.com/office/drawing/2014/main" id="{435664AC-455A-AC48-817E-2C0FBC7C916C}"/>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10" name="Rectangle 9">
            <a:extLst>
              <a:ext uri="{FF2B5EF4-FFF2-40B4-BE49-F238E27FC236}">
                <a16:creationId xmlns:a16="http://schemas.microsoft.com/office/drawing/2014/main" id="{63AB0653-9357-B140-8CF5-41E1F2C6CD43}"/>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295806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accent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10" name="Picture 9">
            <a:extLst>
              <a:ext uri="{FF2B5EF4-FFF2-40B4-BE49-F238E27FC236}">
                <a16:creationId xmlns:a16="http://schemas.microsoft.com/office/drawing/2014/main" id="{3D073DFA-A5DB-E14E-A270-B91F41354DE7}"/>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11" name="Rectangle 10">
            <a:extLst>
              <a:ext uri="{FF2B5EF4-FFF2-40B4-BE49-F238E27FC236}">
                <a16:creationId xmlns:a16="http://schemas.microsoft.com/office/drawing/2014/main" id="{EC800746-5F0E-D644-BA91-4F63F3940E03}"/>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188001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normAutofit/>
          </a:bodyPr>
          <a:lstStyle>
            <a:lvl1pPr>
              <a:defRPr sz="2800" b="1">
                <a:solidFill>
                  <a:schemeClr val="accent2"/>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Rectangle 10"/>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12" name="Picture 11">
            <a:extLst>
              <a:ext uri="{FF2B5EF4-FFF2-40B4-BE49-F238E27FC236}">
                <a16:creationId xmlns:a16="http://schemas.microsoft.com/office/drawing/2014/main" id="{E83397CD-20E4-9A4C-9C47-9E64657285A8}"/>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13" name="Rectangle 12">
            <a:extLst>
              <a:ext uri="{FF2B5EF4-FFF2-40B4-BE49-F238E27FC236}">
                <a16:creationId xmlns:a16="http://schemas.microsoft.com/office/drawing/2014/main" id="{BBF68EF6-0746-6047-9243-417B23D0F733}"/>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364388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accent2"/>
                </a:solidFill>
                <a:latin typeface="+mn-lt"/>
              </a:defRPr>
            </a:lvl1pPr>
          </a:lstStyle>
          <a:p>
            <a:r>
              <a:rPr lang="en-US"/>
              <a:t>Click to edit Master title style</a:t>
            </a:r>
            <a:endParaRPr lang="en-US" dirty="0"/>
          </a:p>
        </p:txBody>
      </p:sp>
      <p:sp>
        <p:nvSpPr>
          <p:cNvPr id="7" name="Rectangle 6"/>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5" name="Picture 4">
            <a:extLst>
              <a:ext uri="{FF2B5EF4-FFF2-40B4-BE49-F238E27FC236}">
                <a16:creationId xmlns:a16="http://schemas.microsoft.com/office/drawing/2014/main" id="{1ADD0521-99F5-D349-A553-8F1AFD70C38B}"/>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8" name="Rectangle 7">
            <a:extLst>
              <a:ext uri="{FF2B5EF4-FFF2-40B4-BE49-F238E27FC236}">
                <a16:creationId xmlns:a16="http://schemas.microsoft.com/office/drawing/2014/main" id="{990406DD-D703-5D41-88F1-484F6D7C9722}"/>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326439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4" name="Picture 3">
            <a:extLst>
              <a:ext uri="{FF2B5EF4-FFF2-40B4-BE49-F238E27FC236}">
                <a16:creationId xmlns:a16="http://schemas.microsoft.com/office/drawing/2014/main" id="{9B97BDE7-B521-0A41-8519-DBBE02345B68}"/>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7" name="Rectangle 6">
            <a:extLst>
              <a:ext uri="{FF2B5EF4-FFF2-40B4-BE49-F238E27FC236}">
                <a16:creationId xmlns:a16="http://schemas.microsoft.com/office/drawing/2014/main" id="{6A247F45-A610-D449-A449-2DDEEA4D7D9B}"/>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61582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9" name="Rectangle 8"/>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10" name="Picture 9">
            <a:extLst>
              <a:ext uri="{FF2B5EF4-FFF2-40B4-BE49-F238E27FC236}">
                <a16:creationId xmlns:a16="http://schemas.microsoft.com/office/drawing/2014/main" id="{554CC9AF-D7EA-C84C-9D43-F167F8FA9960}"/>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11" name="Rectangle 10">
            <a:extLst>
              <a:ext uri="{FF2B5EF4-FFF2-40B4-BE49-F238E27FC236}">
                <a16:creationId xmlns:a16="http://schemas.microsoft.com/office/drawing/2014/main" id="{D7CA58EE-FA8B-4144-BFD9-1CB3B526B4ED}"/>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311717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100"/>
            </a:lvl2pPr>
            <a:lvl3pPr marL="685783" indent="0">
              <a:buNone/>
              <a:defRPr sz="900"/>
            </a:lvl3pPr>
            <a:lvl4pPr marL="1028675" indent="0">
              <a:buNone/>
              <a:defRPr sz="800"/>
            </a:lvl4pPr>
            <a:lvl5pPr marL="1371566" indent="0">
              <a:buNone/>
              <a:defRPr sz="800"/>
            </a:lvl5pPr>
            <a:lvl6pPr marL="1714457" indent="0">
              <a:buNone/>
              <a:defRPr sz="800"/>
            </a:lvl6pPr>
            <a:lvl7pPr marL="2057348" indent="0">
              <a:buNone/>
              <a:defRPr sz="800"/>
            </a:lvl7pPr>
            <a:lvl8pPr marL="2400240" indent="0">
              <a:buNone/>
              <a:defRPr sz="800"/>
            </a:lvl8pPr>
            <a:lvl9pPr marL="2743132" indent="0">
              <a:buNone/>
              <a:defRPr sz="8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9" name="Rectangle 8"/>
          <p:cNvSpPr/>
          <p:nvPr userDrawn="1"/>
        </p:nvSpPr>
        <p:spPr>
          <a:xfrm>
            <a:off x="0" y="4680455"/>
            <a:ext cx="9144000" cy="463047"/>
          </a:xfrm>
          <a:prstGeom prst="rect">
            <a:avLst/>
          </a:prstGeom>
          <a:no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a:endParaRPr lang="en-US" sz="1400"/>
          </a:p>
        </p:txBody>
      </p:sp>
      <p:pic>
        <p:nvPicPr>
          <p:cNvPr id="10" name="Picture 9">
            <a:extLst>
              <a:ext uri="{FF2B5EF4-FFF2-40B4-BE49-F238E27FC236}">
                <a16:creationId xmlns:a16="http://schemas.microsoft.com/office/drawing/2014/main" id="{AFE88E93-9F11-8A4B-82E8-04F30235BB9A}"/>
              </a:ext>
            </a:extLst>
          </p:cNvPr>
          <p:cNvPicPr>
            <a:picLocks noChangeAspect="1"/>
          </p:cNvPicPr>
          <p:nvPr userDrawn="1"/>
        </p:nvPicPr>
        <p:blipFill>
          <a:blip r:embed="rId2"/>
          <a:stretch>
            <a:fillRect/>
          </a:stretch>
        </p:blipFill>
        <p:spPr>
          <a:xfrm>
            <a:off x="7866510" y="4724667"/>
            <a:ext cx="1143000" cy="381000"/>
          </a:xfrm>
          <a:prstGeom prst="rect">
            <a:avLst/>
          </a:prstGeom>
        </p:spPr>
      </p:pic>
      <p:sp>
        <p:nvSpPr>
          <p:cNvPr id="11" name="Rectangle 10">
            <a:extLst>
              <a:ext uri="{FF2B5EF4-FFF2-40B4-BE49-F238E27FC236}">
                <a16:creationId xmlns:a16="http://schemas.microsoft.com/office/drawing/2014/main" id="{4950C96F-EB6A-4F44-AEB0-649A4621D74A}"/>
              </a:ext>
            </a:extLst>
          </p:cNvPr>
          <p:cNvSpPr/>
          <p:nvPr userDrawn="1"/>
        </p:nvSpPr>
        <p:spPr>
          <a:xfrm>
            <a:off x="145996" y="4772199"/>
            <a:ext cx="2572564" cy="307777"/>
          </a:xfrm>
          <a:prstGeom prst="rect">
            <a:avLst/>
          </a:prstGeom>
        </p:spPr>
        <p:txBody>
          <a:bodyPr wrap="none">
            <a:spAutoFit/>
          </a:bodyPr>
          <a:lstStyle/>
          <a:p>
            <a:r>
              <a:rPr lang="en-US" dirty="0">
                <a:hlinkClick r:id="rId3"/>
              </a:rPr>
              <a:t>https://animalhealthmetrics.org</a:t>
            </a:r>
            <a:r>
              <a:rPr lang="en-US" dirty="0"/>
              <a:t> </a:t>
            </a:r>
          </a:p>
        </p:txBody>
      </p:sp>
    </p:spTree>
    <p:extLst>
      <p:ext uri="{BB962C8B-B14F-4D97-AF65-F5344CB8AC3E}">
        <p14:creationId xmlns:p14="http://schemas.microsoft.com/office/powerpoint/2010/main" val="141650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9" tIns="34289" rIns="68579" bIns="3428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fld id="{C764DE79-268F-4C1A-8933-263129D2AF90}" type="datetimeFigureOut">
              <a:rPr lang="en-US" dirty="0"/>
              <a:t>4/21/21</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9" tIns="34289" rIns="68579" bIns="34289"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855537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2" r:id="rId12"/>
    <p:sldLayoutId id="2147483667" r:id="rId13"/>
    <p:sldLayoutId id="2147483673" r:id="rId14"/>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rushton@liverpoo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2"/>
          <p:cNvSpPr txBox="1">
            <a:spLocks noGrp="1"/>
          </p:cNvSpPr>
          <p:nvPr>
            <p:ph type="title"/>
          </p:nvPr>
        </p:nvSpPr>
        <p:spPr>
          <a:xfrm>
            <a:off x="497840" y="2066593"/>
            <a:ext cx="8270239" cy="844964"/>
          </a:xfrm>
          <a:prstGeom prst="rect">
            <a:avLst/>
          </a:prstGeom>
        </p:spPr>
        <p:txBody>
          <a:bodyPr anchor="ctr">
            <a:normAutofit/>
          </a:bodyPr>
          <a:lstStyle/>
          <a:p>
            <a:r>
              <a:rPr lang="en-GB" sz="3600" b="1" i="1" dirty="0">
                <a:latin typeface="+mn-lt"/>
              </a:rPr>
              <a:t>Informatics Theme</a:t>
            </a:r>
            <a:endParaRPr sz="1800" b="1" i="1" dirty="0">
              <a:latin typeface="+mn-lt"/>
            </a:endParaRPr>
          </a:p>
        </p:txBody>
      </p:sp>
      <p:sp>
        <p:nvSpPr>
          <p:cNvPr id="2" name="TextBox 1"/>
          <p:cNvSpPr txBox="1"/>
          <p:nvPr/>
        </p:nvSpPr>
        <p:spPr>
          <a:xfrm>
            <a:off x="604007" y="3114757"/>
            <a:ext cx="7935989" cy="623246"/>
          </a:xfrm>
          <a:prstGeom prst="rect">
            <a:avLst/>
          </a:prstGeom>
          <a:noFill/>
        </p:spPr>
        <p:txBody>
          <a:bodyPr wrap="square" lIns="68579" tIns="34289" rIns="68579" bIns="34289" rtlCol="0">
            <a:spAutoFit/>
          </a:bodyPr>
          <a:lstStyle/>
          <a:p>
            <a:pPr algn="ctr"/>
            <a:r>
              <a:rPr lang="en-GB" sz="1800" dirty="0"/>
              <a:t>Kassy Raymond, </a:t>
            </a:r>
            <a:r>
              <a:rPr lang="en-GB" sz="1800" dirty="0" err="1"/>
              <a:t>Dr.</a:t>
            </a:r>
            <a:r>
              <a:rPr lang="en-GB" sz="1800" dirty="0"/>
              <a:t> Deborah Stacey and </a:t>
            </a:r>
            <a:r>
              <a:rPr lang="en-GB" sz="1800" dirty="0" err="1"/>
              <a:t>Dr.</a:t>
            </a:r>
            <a:r>
              <a:rPr lang="en-GB" sz="1800" dirty="0"/>
              <a:t> Theresa Bernardo</a:t>
            </a:r>
          </a:p>
          <a:p>
            <a:pPr algn="ctr"/>
            <a:r>
              <a:rPr lang="en-GB" sz="1800" dirty="0">
                <a:hlinkClick r:id="rId3"/>
              </a:rPr>
              <a:t>kraymond@uoguelph.ca</a:t>
            </a:r>
            <a:endParaRPr lang="en-US" sz="1800" dirty="0">
              <a:hlinkClick r:id="rId3"/>
            </a:endParaRPr>
          </a:p>
        </p:txBody>
      </p:sp>
      <p:pic>
        <p:nvPicPr>
          <p:cNvPr id="1026" name="Picture 2" descr="University Of Guelph Brand Guide | Print &amp; Digital Templates">
            <a:extLst>
              <a:ext uri="{FF2B5EF4-FFF2-40B4-BE49-F238E27FC236}">
                <a16:creationId xmlns:a16="http://schemas.microsoft.com/office/drawing/2014/main" id="{5B23A0CC-586A-4044-B7E5-4723F23DC1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979" y="179205"/>
            <a:ext cx="1851376" cy="99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06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a:xfrm>
            <a:off x="459317" y="282222"/>
            <a:ext cx="7886700" cy="994172"/>
          </a:xfrm>
        </p:spPr>
        <p:txBody>
          <a:bodyPr/>
          <a:lstStyle/>
          <a:p>
            <a:r>
              <a:rPr lang="en-US" dirty="0"/>
              <a:t>Metadata Creation</a:t>
            </a:r>
          </a:p>
        </p:txBody>
      </p:sp>
      <p:sp>
        <p:nvSpPr>
          <p:cNvPr id="3" name="Content Placeholder 2">
            <a:extLst>
              <a:ext uri="{FF2B5EF4-FFF2-40B4-BE49-F238E27FC236}">
                <a16:creationId xmlns:a16="http://schemas.microsoft.com/office/drawing/2014/main" id="{209C1F1C-541F-BE4C-AB05-E5B7EF34433A}"/>
              </a:ext>
            </a:extLst>
          </p:cNvPr>
          <p:cNvSpPr>
            <a:spLocks noGrp="1"/>
          </p:cNvSpPr>
          <p:nvPr>
            <p:ph idx="1"/>
          </p:nvPr>
        </p:nvSpPr>
        <p:spPr>
          <a:xfrm>
            <a:off x="459317" y="1154994"/>
            <a:ext cx="8044603" cy="2833511"/>
          </a:xfrm>
        </p:spPr>
        <p:txBody>
          <a:bodyPr>
            <a:normAutofit lnSpcReduction="10000"/>
          </a:bodyPr>
          <a:lstStyle/>
          <a:p>
            <a:r>
              <a:rPr lang="en-US" dirty="0"/>
              <a:t>FAIR(S) metadata</a:t>
            </a:r>
          </a:p>
          <a:p>
            <a:pPr lvl="1"/>
            <a:r>
              <a:rPr lang="en-US" dirty="0"/>
              <a:t>Findable, Accessible, Interoperable, Reusable and Secure</a:t>
            </a:r>
          </a:p>
          <a:p>
            <a:r>
              <a:rPr lang="en-US" dirty="0"/>
              <a:t>Use of standards for metadata terms and properties</a:t>
            </a:r>
          </a:p>
          <a:p>
            <a:pPr lvl="1"/>
            <a:r>
              <a:rPr lang="en-US" dirty="0"/>
              <a:t>DCMI, AGROVOC, </a:t>
            </a:r>
            <a:r>
              <a:rPr lang="en-US" dirty="0" err="1"/>
              <a:t>schema.org</a:t>
            </a:r>
            <a:r>
              <a:rPr lang="en-US" dirty="0"/>
              <a:t>, </a:t>
            </a:r>
            <a:r>
              <a:rPr lang="en-US" dirty="0" err="1"/>
              <a:t>geonames</a:t>
            </a:r>
            <a:r>
              <a:rPr lang="en-US" dirty="0"/>
              <a:t> </a:t>
            </a:r>
          </a:p>
          <a:p>
            <a:r>
              <a:rPr lang="en-US" dirty="0"/>
              <a:t>Descriptive metadata integral for findability, interoperability and reusability of resource (discovery and identification)</a:t>
            </a:r>
          </a:p>
          <a:p>
            <a:pPr lvl="1"/>
            <a:r>
              <a:rPr lang="en-US" dirty="0"/>
              <a:t>Title, subject, abstract, author, keywords, grant agencies etc.</a:t>
            </a:r>
          </a:p>
          <a:p>
            <a:r>
              <a:rPr lang="en-US" dirty="0"/>
              <a:t>Technical and access metadata to govern accessibility and security</a:t>
            </a:r>
          </a:p>
          <a:p>
            <a:pPr lvl="1"/>
            <a:r>
              <a:rPr lang="en-US" dirty="0"/>
              <a:t>Licensing, size, distribution, privacy, accessibility </a:t>
            </a:r>
          </a:p>
        </p:txBody>
      </p:sp>
    </p:spTree>
    <p:extLst>
      <p:ext uri="{BB962C8B-B14F-4D97-AF65-F5344CB8AC3E}">
        <p14:creationId xmlns:p14="http://schemas.microsoft.com/office/powerpoint/2010/main" val="248015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a:xfrm>
            <a:off x="459317" y="282222"/>
            <a:ext cx="7886700" cy="994172"/>
          </a:xfrm>
        </p:spPr>
        <p:txBody>
          <a:bodyPr/>
          <a:lstStyle/>
          <a:p>
            <a:r>
              <a:rPr lang="en-US" dirty="0"/>
              <a:t>Metadata, privacy and KE</a:t>
            </a:r>
          </a:p>
        </p:txBody>
      </p:sp>
      <p:pic>
        <p:nvPicPr>
          <p:cNvPr id="5" name="Picture 4" descr="Diagram&#10;&#10;Description automatically generated">
            <a:extLst>
              <a:ext uri="{FF2B5EF4-FFF2-40B4-BE49-F238E27FC236}">
                <a16:creationId xmlns:a16="http://schemas.microsoft.com/office/drawing/2014/main" id="{A0AB7A47-F8D7-894E-B79D-9AB82A895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81" y="990644"/>
            <a:ext cx="7124700" cy="3695700"/>
          </a:xfrm>
          <a:prstGeom prst="rect">
            <a:avLst/>
          </a:prstGeom>
        </p:spPr>
      </p:pic>
    </p:spTree>
    <p:extLst>
      <p:ext uri="{BB962C8B-B14F-4D97-AF65-F5344CB8AC3E}">
        <p14:creationId xmlns:p14="http://schemas.microsoft.com/office/powerpoint/2010/main" val="2766493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p:txBody>
          <a:bodyPr/>
          <a:lstStyle/>
          <a:p>
            <a:r>
              <a:rPr lang="en-US" dirty="0"/>
              <a:t>KE and Aquaculture</a:t>
            </a:r>
          </a:p>
        </p:txBody>
      </p:sp>
      <p:sp>
        <p:nvSpPr>
          <p:cNvPr id="3" name="Content Placeholder 2">
            <a:extLst>
              <a:ext uri="{FF2B5EF4-FFF2-40B4-BE49-F238E27FC236}">
                <a16:creationId xmlns:a16="http://schemas.microsoft.com/office/drawing/2014/main" id="{2BB3F1D6-F947-D84D-9CA6-B9B45904956B}"/>
              </a:ext>
            </a:extLst>
          </p:cNvPr>
          <p:cNvSpPr>
            <a:spLocks noGrp="1"/>
          </p:cNvSpPr>
          <p:nvPr>
            <p:ph idx="1"/>
          </p:nvPr>
        </p:nvSpPr>
        <p:spPr/>
        <p:txBody>
          <a:bodyPr>
            <a:normAutofit fontScale="92500"/>
          </a:bodyPr>
          <a:lstStyle/>
          <a:p>
            <a:r>
              <a:rPr lang="en-US" dirty="0"/>
              <a:t>Using salmon production as a pilot, collect all relevant sources of data</a:t>
            </a:r>
          </a:p>
          <a:p>
            <a:r>
              <a:rPr lang="en-US" dirty="0"/>
              <a:t>Establish key issues/modelling use cases (diseases such as sea lice, ISA, PD)</a:t>
            </a:r>
          </a:p>
          <a:p>
            <a:r>
              <a:rPr lang="en-US" dirty="0"/>
              <a:t>Collaborate with other teams and modelers to see what data they are using (already started)</a:t>
            </a:r>
          </a:p>
          <a:p>
            <a:r>
              <a:rPr lang="en-US" dirty="0"/>
              <a:t>Determine unique disease information about aquaculture and language used to describe it in order to create rich and findable descriptive metadata </a:t>
            </a:r>
          </a:p>
          <a:p>
            <a:r>
              <a:rPr lang="en-US" dirty="0"/>
              <a:t>Contact OIE to access disease data </a:t>
            </a:r>
          </a:p>
          <a:p>
            <a:r>
              <a:rPr lang="en-US" dirty="0"/>
              <a:t>Data discovery and metadata creation can happen simultaneously if descriptive metadata standards are established (domain specific knowledge required) </a:t>
            </a:r>
          </a:p>
          <a:p>
            <a:endParaRPr lang="en-US" dirty="0"/>
          </a:p>
          <a:p>
            <a:pPr marL="0" indent="0">
              <a:buNone/>
            </a:pPr>
            <a:endParaRPr lang="en-US" dirty="0"/>
          </a:p>
        </p:txBody>
      </p:sp>
    </p:spTree>
    <p:extLst>
      <p:ext uri="{BB962C8B-B14F-4D97-AF65-F5344CB8AC3E}">
        <p14:creationId xmlns:p14="http://schemas.microsoft.com/office/powerpoint/2010/main" val="284912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p:txBody>
          <a:bodyPr/>
          <a:lstStyle/>
          <a:p>
            <a:r>
              <a:rPr lang="en-US" dirty="0"/>
              <a:t>Preliminary Data Sources </a:t>
            </a:r>
          </a:p>
        </p:txBody>
      </p:sp>
      <p:sp>
        <p:nvSpPr>
          <p:cNvPr id="3" name="Content Placeholder 2">
            <a:extLst>
              <a:ext uri="{FF2B5EF4-FFF2-40B4-BE49-F238E27FC236}">
                <a16:creationId xmlns:a16="http://schemas.microsoft.com/office/drawing/2014/main" id="{2BB3F1D6-F947-D84D-9CA6-B9B45904956B}"/>
              </a:ext>
            </a:extLst>
          </p:cNvPr>
          <p:cNvSpPr>
            <a:spLocks noGrp="1"/>
          </p:cNvSpPr>
          <p:nvPr>
            <p:ph idx="1"/>
          </p:nvPr>
        </p:nvSpPr>
        <p:spPr>
          <a:xfrm>
            <a:off x="605790" y="1152049"/>
            <a:ext cx="8389620" cy="3134201"/>
          </a:xfrm>
        </p:spPr>
        <p:txBody>
          <a:bodyPr>
            <a:normAutofit/>
          </a:bodyPr>
          <a:lstStyle/>
          <a:p>
            <a:r>
              <a:rPr lang="en-US" dirty="0"/>
              <a:t>Open sources:</a:t>
            </a:r>
          </a:p>
          <a:p>
            <a:pPr lvl="1"/>
            <a:r>
              <a:rPr lang="en-US" dirty="0" err="1"/>
              <a:t>BarentsWatch</a:t>
            </a:r>
            <a:r>
              <a:rPr lang="en-US" dirty="0"/>
              <a:t> (Norway) </a:t>
            </a:r>
          </a:p>
          <a:p>
            <a:pPr lvl="1"/>
            <a:r>
              <a:rPr lang="en-US" dirty="0" err="1"/>
              <a:t>FishStat</a:t>
            </a:r>
            <a:r>
              <a:rPr lang="en-US" dirty="0"/>
              <a:t> (FAO) </a:t>
            </a:r>
          </a:p>
          <a:p>
            <a:pPr lvl="1"/>
            <a:r>
              <a:rPr lang="en-US" dirty="0" err="1"/>
              <a:t>StatsCanada</a:t>
            </a:r>
            <a:endParaRPr lang="en-US" dirty="0"/>
          </a:p>
          <a:p>
            <a:pPr lvl="1"/>
            <a:r>
              <a:rPr lang="en-US" dirty="0"/>
              <a:t>Norwegian </a:t>
            </a:r>
            <a:r>
              <a:rPr lang="en-CA" dirty="0"/>
              <a:t>Directorate of Fisheries: Statistics for aquaculture</a:t>
            </a:r>
            <a:r>
              <a:rPr lang="en-US" dirty="0"/>
              <a:t> </a:t>
            </a:r>
          </a:p>
          <a:p>
            <a:r>
              <a:rPr lang="en-US" dirty="0"/>
              <a:t>Literature can inform where to find data and provide data of interest (which can be scrapped) </a:t>
            </a:r>
          </a:p>
          <a:p>
            <a:r>
              <a:rPr lang="en-US" dirty="0"/>
              <a:t>Norway = data rich</a:t>
            </a:r>
          </a:p>
          <a:p>
            <a:r>
              <a:rPr lang="en-US" dirty="0"/>
              <a:t>Chile = difficult to get data </a:t>
            </a:r>
          </a:p>
          <a:p>
            <a:endParaRPr lang="en-US" dirty="0"/>
          </a:p>
          <a:p>
            <a:pPr lvl="1"/>
            <a:endParaRPr lang="en-US" dirty="0"/>
          </a:p>
          <a:p>
            <a:pPr lvl="1"/>
            <a:endParaRPr lang="en-US" dirty="0"/>
          </a:p>
          <a:p>
            <a:pPr marL="0" indent="0">
              <a:buNone/>
            </a:pPr>
            <a:endParaRPr lang="en-US" dirty="0"/>
          </a:p>
        </p:txBody>
      </p:sp>
      <p:sp>
        <p:nvSpPr>
          <p:cNvPr id="5" name="Content Placeholder 2">
            <a:extLst>
              <a:ext uri="{FF2B5EF4-FFF2-40B4-BE49-F238E27FC236}">
                <a16:creationId xmlns:a16="http://schemas.microsoft.com/office/drawing/2014/main" id="{BF089543-7734-2648-8B7C-1A0AD74EAFC7}"/>
              </a:ext>
            </a:extLst>
          </p:cNvPr>
          <p:cNvSpPr txBox="1">
            <a:spLocks/>
          </p:cNvSpPr>
          <p:nvPr/>
        </p:nvSpPr>
        <p:spPr>
          <a:xfrm>
            <a:off x="4057650" y="1152049"/>
            <a:ext cx="3642360" cy="1110139"/>
          </a:xfrm>
          <a:prstGeom prst="rect">
            <a:avLst/>
          </a:prstGeom>
        </p:spPr>
        <p:txBody>
          <a:bodyPr vert="horz" lIns="68579" tIns="34289" rIns="68579" bIns="34289"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lvl="1"/>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67862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a:xfrm>
            <a:off x="3318051" y="2074664"/>
            <a:ext cx="2507897" cy="994172"/>
          </a:xfrm>
        </p:spPr>
        <p:txBody>
          <a:bodyPr>
            <a:normAutofit/>
          </a:bodyPr>
          <a:lstStyle/>
          <a:p>
            <a:r>
              <a:rPr lang="en-US" sz="4000" dirty="0"/>
              <a:t>Questions</a:t>
            </a:r>
          </a:p>
        </p:txBody>
      </p:sp>
    </p:spTree>
    <p:extLst>
      <p:ext uri="{BB962C8B-B14F-4D97-AF65-F5344CB8AC3E}">
        <p14:creationId xmlns:p14="http://schemas.microsoft.com/office/powerpoint/2010/main" val="341413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a:xfrm>
            <a:off x="632177" y="1135705"/>
            <a:ext cx="2190045" cy="1268827"/>
          </a:xfrm>
        </p:spPr>
        <p:txBody>
          <a:bodyPr>
            <a:normAutofit/>
          </a:bodyPr>
          <a:lstStyle/>
          <a:p>
            <a:pPr algn="ctr"/>
            <a:r>
              <a:rPr lang="en-US" dirty="0"/>
              <a:t>Our Current Team</a:t>
            </a:r>
          </a:p>
        </p:txBody>
      </p:sp>
      <p:pic>
        <p:nvPicPr>
          <p:cNvPr id="5" name="Picture 4" descr="A collage of a person&#10;&#10;Description automatically generated with medium confidence">
            <a:extLst>
              <a:ext uri="{FF2B5EF4-FFF2-40B4-BE49-F238E27FC236}">
                <a16:creationId xmlns:a16="http://schemas.microsoft.com/office/drawing/2014/main" id="{86156BA5-E4FD-5746-A8CB-C5273CA2E391}"/>
              </a:ext>
            </a:extLst>
          </p:cNvPr>
          <p:cNvPicPr>
            <a:picLocks noChangeAspect="1"/>
          </p:cNvPicPr>
          <p:nvPr/>
        </p:nvPicPr>
        <p:blipFill rotWithShape="1">
          <a:blip r:embed="rId3">
            <a:extLst>
              <a:ext uri="{28A0092B-C50C-407E-A947-70E740481C1C}">
                <a14:useLocalDpi xmlns:a14="http://schemas.microsoft.com/office/drawing/2010/main" val="0"/>
              </a:ext>
            </a:extLst>
          </a:blip>
          <a:srcRect l="9733" t="6788" r="9443"/>
          <a:stretch/>
        </p:blipFill>
        <p:spPr>
          <a:xfrm>
            <a:off x="3216165" y="200310"/>
            <a:ext cx="5145277" cy="4401189"/>
          </a:xfrm>
          <a:prstGeom prst="rect">
            <a:avLst/>
          </a:prstGeom>
        </p:spPr>
      </p:pic>
    </p:spTree>
    <p:extLst>
      <p:ext uri="{BB962C8B-B14F-4D97-AF65-F5344CB8AC3E}">
        <p14:creationId xmlns:p14="http://schemas.microsoft.com/office/powerpoint/2010/main" val="2604395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p:txBody>
          <a:bodyPr/>
          <a:lstStyle/>
          <a:p>
            <a:r>
              <a:rPr lang="en-US" dirty="0"/>
              <a:t>Overview: </a:t>
            </a:r>
          </a:p>
        </p:txBody>
      </p:sp>
      <p:sp>
        <p:nvSpPr>
          <p:cNvPr id="4" name="Content Placeholder 3">
            <a:extLst>
              <a:ext uri="{FF2B5EF4-FFF2-40B4-BE49-F238E27FC236}">
                <a16:creationId xmlns:a16="http://schemas.microsoft.com/office/drawing/2014/main" id="{18CDBD9C-88FC-BA45-A4F5-F87591EA5A24}"/>
              </a:ext>
            </a:extLst>
          </p:cNvPr>
          <p:cNvSpPr>
            <a:spLocks noGrp="1"/>
          </p:cNvSpPr>
          <p:nvPr>
            <p:ph idx="1"/>
          </p:nvPr>
        </p:nvSpPr>
        <p:spPr>
          <a:xfrm>
            <a:off x="628650" y="1268016"/>
            <a:ext cx="7886700" cy="3263504"/>
          </a:xfrm>
        </p:spPr>
        <p:txBody>
          <a:bodyPr/>
          <a:lstStyle/>
          <a:p>
            <a:pPr marL="457200" indent="-457200">
              <a:buAutoNum type="arabicPeriod"/>
            </a:pPr>
            <a:r>
              <a:rPr lang="en-US" dirty="0"/>
              <a:t>Knowledge Engine (KE)</a:t>
            </a:r>
          </a:p>
          <a:p>
            <a:pPr lvl="2"/>
            <a:r>
              <a:rPr lang="en-US" dirty="0"/>
              <a:t>What it is </a:t>
            </a:r>
          </a:p>
          <a:p>
            <a:pPr lvl="2"/>
            <a:r>
              <a:rPr lang="en-US" dirty="0"/>
              <a:t>How it works</a:t>
            </a:r>
          </a:p>
          <a:p>
            <a:pPr marL="457200" indent="-457200">
              <a:buAutoNum type="arabicPeriod"/>
            </a:pPr>
            <a:r>
              <a:rPr lang="en-US" dirty="0"/>
              <a:t>Data distribution</a:t>
            </a:r>
          </a:p>
          <a:p>
            <a:pPr marL="457200" indent="-457200">
              <a:buAutoNum type="arabicPeriod"/>
            </a:pPr>
            <a:r>
              <a:rPr lang="en-US" dirty="0"/>
              <a:t>KE development framework</a:t>
            </a:r>
          </a:p>
          <a:p>
            <a:pPr lvl="2"/>
            <a:r>
              <a:rPr lang="en-US" dirty="0"/>
              <a:t>Data discovery and curation</a:t>
            </a:r>
          </a:p>
          <a:p>
            <a:pPr lvl="2"/>
            <a:r>
              <a:rPr lang="en-US" dirty="0"/>
              <a:t>Data management</a:t>
            </a:r>
          </a:p>
          <a:p>
            <a:pPr lvl="2"/>
            <a:r>
              <a:rPr lang="en-US" dirty="0"/>
              <a:t>Privacy and security</a:t>
            </a:r>
          </a:p>
          <a:p>
            <a:pPr marL="457200" indent="-457200">
              <a:buAutoNum type="arabicPeriod"/>
            </a:pPr>
            <a:r>
              <a:rPr lang="en-US" dirty="0"/>
              <a:t>Applications to Aquaculture </a:t>
            </a:r>
          </a:p>
        </p:txBody>
      </p:sp>
    </p:spTree>
    <p:extLst>
      <p:ext uri="{BB962C8B-B14F-4D97-AF65-F5344CB8AC3E}">
        <p14:creationId xmlns:p14="http://schemas.microsoft.com/office/powerpoint/2010/main" val="18715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p:txBody>
          <a:bodyPr/>
          <a:lstStyle/>
          <a:p>
            <a:r>
              <a:rPr lang="en-US" dirty="0"/>
              <a:t>GBADs Data Knowledge Engine (KE):</a:t>
            </a:r>
          </a:p>
        </p:txBody>
      </p:sp>
      <p:sp>
        <p:nvSpPr>
          <p:cNvPr id="5" name="Content Placeholder 4">
            <a:extLst>
              <a:ext uri="{FF2B5EF4-FFF2-40B4-BE49-F238E27FC236}">
                <a16:creationId xmlns:a16="http://schemas.microsoft.com/office/drawing/2014/main" id="{5B6DC7E7-9345-C54D-83CD-C3F10615B647}"/>
              </a:ext>
            </a:extLst>
          </p:cNvPr>
          <p:cNvSpPr>
            <a:spLocks noGrp="1"/>
          </p:cNvSpPr>
          <p:nvPr>
            <p:ph idx="1"/>
          </p:nvPr>
        </p:nvSpPr>
        <p:spPr>
          <a:xfrm>
            <a:off x="628650" y="1369219"/>
            <a:ext cx="7886700" cy="707937"/>
          </a:xfrm>
        </p:spPr>
        <p:txBody>
          <a:bodyPr/>
          <a:lstStyle/>
          <a:p>
            <a:r>
              <a:rPr lang="en-US" dirty="0"/>
              <a:t>Creation of a metadata-driven knowledge engine (KE) that brings together relevant data from many different sources </a:t>
            </a:r>
          </a:p>
        </p:txBody>
      </p:sp>
      <p:grpSp>
        <p:nvGrpSpPr>
          <p:cNvPr id="29" name="Group 28">
            <a:extLst>
              <a:ext uri="{FF2B5EF4-FFF2-40B4-BE49-F238E27FC236}">
                <a16:creationId xmlns:a16="http://schemas.microsoft.com/office/drawing/2014/main" id="{A9705ACC-C797-5547-9705-CEF5D56C125A}"/>
              </a:ext>
            </a:extLst>
          </p:cNvPr>
          <p:cNvGrpSpPr/>
          <p:nvPr/>
        </p:nvGrpSpPr>
        <p:grpSpPr>
          <a:xfrm>
            <a:off x="811135" y="3185877"/>
            <a:ext cx="810158" cy="949755"/>
            <a:chOff x="902478" y="2283618"/>
            <a:chExt cx="810158" cy="949755"/>
          </a:xfrm>
        </p:grpSpPr>
        <p:pic>
          <p:nvPicPr>
            <p:cNvPr id="9" name="Graphic 8" descr="Database outline">
              <a:extLst>
                <a:ext uri="{FF2B5EF4-FFF2-40B4-BE49-F238E27FC236}">
                  <a16:creationId xmlns:a16="http://schemas.microsoft.com/office/drawing/2014/main" id="{9BD17E00-9621-8843-B5CC-4729E59409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765" y="2283618"/>
              <a:ext cx="707938" cy="707938"/>
            </a:xfrm>
            <a:prstGeom prst="rect">
              <a:avLst/>
            </a:prstGeom>
          </p:spPr>
        </p:pic>
        <p:sp>
          <p:nvSpPr>
            <p:cNvPr id="13" name="TextBox 12">
              <a:extLst>
                <a:ext uri="{FF2B5EF4-FFF2-40B4-BE49-F238E27FC236}">
                  <a16:creationId xmlns:a16="http://schemas.microsoft.com/office/drawing/2014/main" id="{4D2B829C-7106-A441-8227-726086A0CC61}"/>
                </a:ext>
              </a:extLst>
            </p:cNvPr>
            <p:cNvSpPr txBox="1"/>
            <p:nvPr/>
          </p:nvSpPr>
          <p:spPr>
            <a:xfrm>
              <a:off x="902478" y="2925596"/>
              <a:ext cx="810158" cy="307777"/>
            </a:xfrm>
            <a:prstGeom prst="rect">
              <a:avLst/>
            </a:prstGeom>
            <a:noFill/>
          </p:spPr>
          <p:txBody>
            <a:bodyPr wrap="none" rtlCol="0">
              <a:spAutoFit/>
            </a:bodyPr>
            <a:lstStyle/>
            <a:p>
              <a:r>
                <a:rPr lang="en-US" dirty="0"/>
                <a:t>FAOSTAT</a:t>
              </a:r>
            </a:p>
          </p:txBody>
        </p:sp>
      </p:grpSp>
      <p:grpSp>
        <p:nvGrpSpPr>
          <p:cNvPr id="28" name="Group 27">
            <a:extLst>
              <a:ext uri="{FF2B5EF4-FFF2-40B4-BE49-F238E27FC236}">
                <a16:creationId xmlns:a16="http://schemas.microsoft.com/office/drawing/2014/main" id="{6547F757-F98C-A449-A0F2-0869853EBDDC}"/>
              </a:ext>
            </a:extLst>
          </p:cNvPr>
          <p:cNvGrpSpPr/>
          <p:nvPr/>
        </p:nvGrpSpPr>
        <p:grpSpPr>
          <a:xfrm>
            <a:off x="1547365" y="3619868"/>
            <a:ext cx="1223412" cy="909279"/>
            <a:chOff x="1604485" y="3340254"/>
            <a:chExt cx="1223412" cy="909279"/>
          </a:xfrm>
        </p:grpSpPr>
        <p:pic>
          <p:nvPicPr>
            <p:cNvPr id="11" name="Graphic 10" descr="Database outline">
              <a:extLst>
                <a:ext uri="{FF2B5EF4-FFF2-40B4-BE49-F238E27FC236}">
                  <a16:creationId xmlns:a16="http://schemas.microsoft.com/office/drawing/2014/main" id="{F8E1CDA3-13C8-684C-A787-CFD2E3D781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2222" y="3340254"/>
              <a:ext cx="707939" cy="707939"/>
            </a:xfrm>
            <a:prstGeom prst="rect">
              <a:avLst/>
            </a:prstGeom>
          </p:spPr>
        </p:pic>
        <p:sp>
          <p:nvSpPr>
            <p:cNvPr id="14" name="TextBox 13">
              <a:extLst>
                <a:ext uri="{FF2B5EF4-FFF2-40B4-BE49-F238E27FC236}">
                  <a16:creationId xmlns:a16="http://schemas.microsoft.com/office/drawing/2014/main" id="{163CC98D-5ACD-944F-8BA7-BD843A991AB7}"/>
                </a:ext>
              </a:extLst>
            </p:cNvPr>
            <p:cNvSpPr txBox="1"/>
            <p:nvPr/>
          </p:nvSpPr>
          <p:spPr>
            <a:xfrm>
              <a:off x="1604485" y="3941756"/>
              <a:ext cx="1223412" cy="307777"/>
            </a:xfrm>
            <a:prstGeom prst="rect">
              <a:avLst/>
            </a:prstGeom>
            <a:noFill/>
          </p:spPr>
          <p:txBody>
            <a:bodyPr wrap="none" rtlCol="0">
              <a:spAutoFit/>
            </a:bodyPr>
            <a:lstStyle/>
            <a:p>
              <a:r>
                <a:rPr lang="en-US" dirty="0"/>
                <a:t>Model Output</a:t>
              </a:r>
            </a:p>
          </p:txBody>
        </p:sp>
      </p:grpSp>
      <p:grpSp>
        <p:nvGrpSpPr>
          <p:cNvPr id="26" name="Group 25">
            <a:extLst>
              <a:ext uri="{FF2B5EF4-FFF2-40B4-BE49-F238E27FC236}">
                <a16:creationId xmlns:a16="http://schemas.microsoft.com/office/drawing/2014/main" id="{5506AECB-99D4-F74B-B1DE-83E25B71A41B}"/>
              </a:ext>
            </a:extLst>
          </p:cNvPr>
          <p:cNvGrpSpPr/>
          <p:nvPr/>
        </p:nvGrpSpPr>
        <p:grpSpPr>
          <a:xfrm>
            <a:off x="1494229" y="2577086"/>
            <a:ext cx="1031501" cy="936728"/>
            <a:chOff x="1760591" y="1929649"/>
            <a:chExt cx="1031501" cy="936728"/>
          </a:xfrm>
        </p:grpSpPr>
        <p:pic>
          <p:nvPicPr>
            <p:cNvPr id="10" name="Graphic 9" descr="Database outline">
              <a:extLst>
                <a:ext uri="{FF2B5EF4-FFF2-40B4-BE49-F238E27FC236}">
                  <a16:creationId xmlns:a16="http://schemas.microsoft.com/office/drawing/2014/main" id="{A6F29499-386E-384A-9A86-1D1C2F47E7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2373" y="1929649"/>
              <a:ext cx="707938" cy="707938"/>
            </a:xfrm>
            <a:prstGeom prst="rect">
              <a:avLst/>
            </a:prstGeom>
          </p:spPr>
        </p:pic>
        <p:sp>
          <p:nvSpPr>
            <p:cNvPr id="15" name="TextBox 14">
              <a:extLst>
                <a:ext uri="{FF2B5EF4-FFF2-40B4-BE49-F238E27FC236}">
                  <a16:creationId xmlns:a16="http://schemas.microsoft.com/office/drawing/2014/main" id="{7431F226-80F1-944C-8250-C3F4F6F75B13}"/>
                </a:ext>
              </a:extLst>
            </p:cNvPr>
            <p:cNvSpPr txBox="1"/>
            <p:nvPr/>
          </p:nvSpPr>
          <p:spPr>
            <a:xfrm>
              <a:off x="1760591" y="2558600"/>
              <a:ext cx="1031501" cy="307777"/>
            </a:xfrm>
            <a:prstGeom prst="rect">
              <a:avLst/>
            </a:prstGeom>
            <a:noFill/>
          </p:spPr>
          <p:txBody>
            <a:bodyPr wrap="none" rtlCol="0">
              <a:spAutoFit/>
            </a:bodyPr>
            <a:lstStyle/>
            <a:p>
              <a:r>
                <a:rPr lang="en-US" dirty="0"/>
                <a:t>World Bank</a:t>
              </a:r>
            </a:p>
          </p:txBody>
        </p:sp>
      </p:grpSp>
      <p:grpSp>
        <p:nvGrpSpPr>
          <p:cNvPr id="27" name="Group 26">
            <a:extLst>
              <a:ext uri="{FF2B5EF4-FFF2-40B4-BE49-F238E27FC236}">
                <a16:creationId xmlns:a16="http://schemas.microsoft.com/office/drawing/2014/main" id="{3840D0BC-C735-824A-B3DC-989151705E1C}"/>
              </a:ext>
            </a:extLst>
          </p:cNvPr>
          <p:cNvGrpSpPr/>
          <p:nvPr/>
        </p:nvGrpSpPr>
        <p:grpSpPr>
          <a:xfrm>
            <a:off x="2421890" y="2741581"/>
            <a:ext cx="971613" cy="943109"/>
            <a:chOff x="2643394" y="2746355"/>
            <a:chExt cx="971613" cy="943109"/>
          </a:xfrm>
        </p:grpSpPr>
        <p:pic>
          <p:nvPicPr>
            <p:cNvPr id="12" name="Graphic 11" descr="Database outline">
              <a:extLst>
                <a:ext uri="{FF2B5EF4-FFF2-40B4-BE49-F238E27FC236}">
                  <a16:creationId xmlns:a16="http://schemas.microsoft.com/office/drawing/2014/main" id="{A4B49BA6-5DEF-3E48-920A-E416E71177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2092" y="2746355"/>
              <a:ext cx="707939" cy="707939"/>
            </a:xfrm>
            <a:prstGeom prst="rect">
              <a:avLst/>
            </a:prstGeom>
          </p:spPr>
        </p:pic>
        <p:sp>
          <p:nvSpPr>
            <p:cNvPr id="16" name="TextBox 15">
              <a:extLst>
                <a:ext uri="{FF2B5EF4-FFF2-40B4-BE49-F238E27FC236}">
                  <a16:creationId xmlns:a16="http://schemas.microsoft.com/office/drawing/2014/main" id="{707CD850-71D6-1C48-AAE8-0903BCC3C774}"/>
                </a:ext>
              </a:extLst>
            </p:cNvPr>
            <p:cNvSpPr txBox="1"/>
            <p:nvPr/>
          </p:nvSpPr>
          <p:spPr>
            <a:xfrm>
              <a:off x="2643394" y="3381687"/>
              <a:ext cx="971613" cy="307777"/>
            </a:xfrm>
            <a:prstGeom prst="rect">
              <a:avLst/>
            </a:prstGeom>
            <a:noFill/>
          </p:spPr>
          <p:txBody>
            <a:bodyPr wrap="none" rtlCol="0">
              <a:spAutoFit/>
            </a:bodyPr>
            <a:lstStyle/>
            <a:p>
              <a:r>
                <a:rPr lang="en-US" dirty="0"/>
                <a:t>OIE WAHIS</a:t>
              </a:r>
            </a:p>
          </p:txBody>
        </p:sp>
      </p:grpSp>
      <p:pic>
        <p:nvPicPr>
          <p:cNvPr id="18" name="Graphic 17" descr="Research outline">
            <a:extLst>
              <a:ext uri="{FF2B5EF4-FFF2-40B4-BE49-F238E27FC236}">
                <a16:creationId xmlns:a16="http://schemas.microsoft.com/office/drawing/2014/main" id="{C1857E4A-13F9-D844-ABFE-E3B1821F23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0027" y="2746355"/>
            <a:ext cx="914400" cy="914400"/>
          </a:xfrm>
          <a:prstGeom prst="rect">
            <a:avLst/>
          </a:prstGeom>
        </p:spPr>
      </p:pic>
      <p:pic>
        <p:nvPicPr>
          <p:cNvPr id="20" name="Graphic 19" descr="Cloud outline">
            <a:extLst>
              <a:ext uri="{FF2B5EF4-FFF2-40B4-BE49-F238E27FC236}">
                <a16:creationId xmlns:a16="http://schemas.microsoft.com/office/drawing/2014/main" id="{40C88552-903E-D142-B67B-B540FBF73A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59601" y="1913036"/>
            <a:ext cx="1153308" cy="1153308"/>
          </a:xfrm>
          <a:prstGeom prst="rect">
            <a:avLst/>
          </a:prstGeom>
        </p:spPr>
      </p:pic>
      <p:pic>
        <p:nvPicPr>
          <p:cNvPr id="22" name="Graphic 21" descr="Table outline">
            <a:extLst>
              <a:ext uri="{FF2B5EF4-FFF2-40B4-BE49-F238E27FC236}">
                <a16:creationId xmlns:a16="http://schemas.microsoft.com/office/drawing/2014/main" id="{D47DB0A2-A693-8D4F-8252-263D50F530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48082" y="2862143"/>
            <a:ext cx="914400" cy="914400"/>
          </a:xfrm>
          <a:prstGeom prst="rect">
            <a:avLst/>
          </a:prstGeom>
        </p:spPr>
      </p:pic>
      <p:pic>
        <p:nvPicPr>
          <p:cNvPr id="24" name="Graphic 23" descr="Bar chart outline">
            <a:extLst>
              <a:ext uri="{FF2B5EF4-FFF2-40B4-BE49-F238E27FC236}">
                <a16:creationId xmlns:a16="http://schemas.microsoft.com/office/drawing/2014/main" id="{9DE86455-E5D1-834C-9DD2-14CD211D9B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16096" y="2862143"/>
            <a:ext cx="914400" cy="914400"/>
          </a:xfrm>
          <a:prstGeom prst="rect">
            <a:avLst/>
          </a:prstGeom>
        </p:spPr>
      </p:pic>
      <p:sp>
        <p:nvSpPr>
          <p:cNvPr id="25" name="TextBox 24">
            <a:extLst>
              <a:ext uri="{FF2B5EF4-FFF2-40B4-BE49-F238E27FC236}">
                <a16:creationId xmlns:a16="http://schemas.microsoft.com/office/drawing/2014/main" id="{602FED37-ADAC-774A-92A0-C30CDE2DF330}"/>
              </a:ext>
            </a:extLst>
          </p:cNvPr>
          <p:cNvSpPr txBox="1"/>
          <p:nvPr/>
        </p:nvSpPr>
        <p:spPr>
          <a:xfrm>
            <a:off x="6098995" y="3787867"/>
            <a:ext cx="1534651" cy="307777"/>
          </a:xfrm>
          <a:prstGeom prst="rect">
            <a:avLst/>
          </a:prstGeom>
          <a:noFill/>
        </p:spPr>
        <p:txBody>
          <a:bodyPr wrap="none" rtlCol="0">
            <a:spAutoFit/>
          </a:bodyPr>
          <a:lstStyle/>
          <a:p>
            <a:r>
              <a:rPr lang="en-US" dirty="0"/>
              <a:t>GBADS data portal</a:t>
            </a:r>
          </a:p>
        </p:txBody>
      </p:sp>
      <p:sp>
        <p:nvSpPr>
          <p:cNvPr id="30" name="TextBox 29">
            <a:extLst>
              <a:ext uri="{FF2B5EF4-FFF2-40B4-BE49-F238E27FC236}">
                <a16:creationId xmlns:a16="http://schemas.microsoft.com/office/drawing/2014/main" id="{308AF490-5180-CD4B-962D-53F7D91FBC9A}"/>
              </a:ext>
            </a:extLst>
          </p:cNvPr>
          <p:cNvSpPr txBox="1"/>
          <p:nvPr/>
        </p:nvSpPr>
        <p:spPr>
          <a:xfrm>
            <a:off x="1423596" y="2021315"/>
            <a:ext cx="1200008" cy="307777"/>
          </a:xfrm>
          <a:prstGeom prst="rect">
            <a:avLst/>
          </a:prstGeom>
          <a:noFill/>
        </p:spPr>
        <p:txBody>
          <a:bodyPr wrap="none" rtlCol="0">
            <a:spAutoFit/>
          </a:bodyPr>
          <a:lstStyle/>
          <a:p>
            <a:r>
              <a:rPr lang="en-US" dirty="0"/>
              <a:t>Relevant Data</a:t>
            </a:r>
          </a:p>
        </p:txBody>
      </p:sp>
      <p:sp>
        <p:nvSpPr>
          <p:cNvPr id="33" name="Right Arrow 32">
            <a:extLst>
              <a:ext uri="{FF2B5EF4-FFF2-40B4-BE49-F238E27FC236}">
                <a16:creationId xmlns:a16="http://schemas.microsoft.com/office/drawing/2014/main" id="{A3ECC052-E9A5-1445-BE9D-F3DC6F775104}"/>
              </a:ext>
            </a:extLst>
          </p:cNvPr>
          <p:cNvSpPr/>
          <p:nvPr/>
        </p:nvSpPr>
        <p:spPr>
          <a:xfrm>
            <a:off x="3662717" y="2863678"/>
            <a:ext cx="1487178" cy="68881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3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a:xfrm>
            <a:off x="199671" y="-191911"/>
            <a:ext cx="7886700" cy="994172"/>
          </a:xfrm>
        </p:spPr>
        <p:txBody>
          <a:bodyPr/>
          <a:lstStyle/>
          <a:p>
            <a:r>
              <a:rPr lang="en-US" dirty="0"/>
              <a:t>How it works: </a:t>
            </a:r>
          </a:p>
        </p:txBody>
      </p:sp>
      <p:pic>
        <p:nvPicPr>
          <p:cNvPr id="7" name="Picture 6" descr="A picture containing diagram&#10;&#10;Description automatically generated">
            <a:extLst>
              <a:ext uri="{FF2B5EF4-FFF2-40B4-BE49-F238E27FC236}">
                <a16:creationId xmlns:a16="http://schemas.microsoft.com/office/drawing/2014/main" id="{65CD17E6-F8AB-6145-A75F-4159C5C23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7" y="367821"/>
            <a:ext cx="7971366" cy="4407857"/>
          </a:xfrm>
          <a:prstGeom prst="rect">
            <a:avLst/>
          </a:prstGeom>
        </p:spPr>
      </p:pic>
    </p:spTree>
    <p:extLst>
      <p:ext uri="{BB962C8B-B14F-4D97-AF65-F5344CB8AC3E}">
        <p14:creationId xmlns:p14="http://schemas.microsoft.com/office/powerpoint/2010/main" val="1747562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39D5857E-0E4B-AD41-BCD3-EA427852F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77" y="241061"/>
            <a:ext cx="8429845" cy="4661378"/>
          </a:xfrm>
          <a:prstGeom prst="rect">
            <a:avLst/>
          </a:prstGeom>
        </p:spPr>
      </p:pic>
      <p:sp>
        <p:nvSpPr>
          <p:cNvPr id="8" name="Frame 7">
            <a:extLst>
              <a:ext uri="{FF2B5EF4-FFF2-40B4-BE49-F238E27FC236}">
                <a16:creationId xmlns:a16="http://schemas.microsoft.com/office/drawing/2014/main" id="{996C3FF8-5B92-1D46-9373-24C641BED82F}"/>
              </a:ext>
            </a:extLst>
          </p:cNvPr>
          <p:cNvSpPr/>
          <p:nvPr/>
        </p:nvSpPr>
        <p:spPr>
          <a:xfrm>
            <a:off x="5989320" y="3074670"/>
            <a:ext cx="971550" cy="92583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346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p:txBody>
          <a:bodyPr/>
          <a:lstStyle/>
          <a:p>
            <a:r>
              <a:rPr lang="en-US" dirty="0"/>
              <a:t>3 ways to access data:</a:t>
            </a:r>
          </a:p>
        </p:txBody>
      </p:sp>
      <p:sp>
        <p:nvSpPr>
          <p:cNvPr id="5" name="Content Placeholder 4">
            <a:extLst>
              <a:ext uri="{FF2B5EF4-FFF2-40B4-BE49-F238E27FC236}">
                <a16:creationId xmlns:a16="http://schemas.microsoft.com/office/drawing/2014/main" id="{9BAE4538-8E01-174F-9393-A56D13DEA26A}"/>
              </a:ext>
            </a:extLst>
          </p:cNvPr>
          <p:cNvSpPr>
            <a:spLocks noGrp="1"/>
          </p:cNvSpPr>
          <p:nvPr>
            <p:ph idx="1"/>
          </p:nvPr>
        </p:nvSpPr>
        <p:spPr>
          <a:xfrm>
            <a:off x="628650" y="1369218"/>
            <a:ext cx="7886700" cy="3372115"/>
          </a:xfrm>
        </p:spPr>
        <p:txBody>
          <a:bodyPr>
            <a:normAutofit fontScale="92500" lnSpcReduction="20000"/>
          </a:bodyPr>
          <a:lstStyle/>
          <a:p>
            <a:r>
              <a:rPr lang="en-US" b="1" dirty="0"/>
              <a:t>Direct download </a:t>
            </a:r>
          </a:p>
          <a:p>
            <a:pPr lvl="1"/>
            <a:r>
              <a:rPr lang="en-US" dirty="0"/>
              <a:t>Navigate to website and download data in an available format (usually csv) </a:t>
            </a:r>
            <a:endParaRPr lang="en-US" b="1" dirty="0"/>
          </a:p>
          <a:p>
            <a:r>
              <a:rPr lang="en-US" b="1" dirty="0"/>
              <a:t>Application Programming Interface (API)</a:t>
            </a:r>
            <a:endParaRPr lang="en-US" dirty="0"/>
          </a:p>
          <a:p>
            <a:pPr lvl="1"/>
            <a:r>
              <a:rPr lang="en-US" dirty="0"/>
              <a:t>Machine to machine communication</a:t>
            </a:r>
          </a:p>
          <a:p>
            <a:pPr lvl="1"/>
            <a:r>
              <a:rPr lang="en-US" dirty="0"/>
              <a:t>Ask for specific data from your machine </a:t>
            </a:r>
            <a:r>
              <a:rPr lang="en-US" dirty="0">
                <a:sym typeface="Wingdings" pitchFamily="2" charset="2"/>
              </a:rPr>
              <a:t> your machine asks a server for data  server returns data of interest</a:t>
            </a:r>
            <a:endParaRPr lang="en-US" dirty="0"/>
          </a:p>
          <a:p>
            <a:pPr lvl="1"/>
            <a:r>
              <a:rPr lang="en-US" dirty="0"/>
              <a:t>Do not need to store data </a:t>
            </a:r>
          </a:p>
          <a:p>
            <a:r>
              <a:rPr lang="en-US" b="1" dirty="0"/>
              <a:t>Scraping web or documents</a:t>
            </a:r>
            <a:endParaRPr lang="en-US" dirty="0"/>
          </a:p>
          <a:p>
            <a:pPr lvl="1"/>
            <a:r>
              <a:rPr lang="en-US" dirty="0"/>
              <a:t>Programmatically convert data tables from PDF documents or webpages to a more accessible format (csv) </a:t>
            </a:r>
          </a:p>
          <a:p>
            <a:pPr lvl="1"/>
            <a:r>
              <a:rPr lang="en-US" dirty="0"/>
              <a:t>Difficulty dependent on complexity of table or website</a:t>
            </a:r>
            <a:endParaRPr lang="en-US" b="1" dirty="0"/>
          </a:p>
          <a:p>
            <a:pPr lvl="1"/>
            <a:endParaRPr lang="en-US" b="1" dirty="0"/>
          </a:p>
          <a:p>
            <a:pPr marL="342891" lvl="1" indent="0">
              <a:buNone/>
            </a:pPr>
            <a:r>
              <a:rPr lang="en-US" b="1" dirty="0"/>
              <a:t> </a:t>
            </a:r>
          </a:p>
        </p:txBody>
      </p:sp>
    </p:spTree>
    <p:extLst>
      <p:ext uri="{BB962C8B-B14F-4D97-AF65-F5344CB8AC3E}">
        <p14:creationId xmlns:p14="http://schemas.microsoft.com/office/powerpoint/2010/main" val="421399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p:txBody>
          <a:bodyPr/>
          <a:lstStyle/>
          <a:p>
            <a:r>
              <a:rPr lang="en-US" dirty="0"/>
              <a:t>KE development framework </a:t>
            </a:r>
          </a:p>
        </p:txBody>
      </p:sp>
      <p:sp>
        <p:nvSpPr>
          <p:cNvPr id="3" name="Content Placeholder 2">
            <a:extLst>
              <a:ext uri="{FF2B5EF4-FFF2-40B4-BE49-F238E27FC236}">
                <a16:creationId xmlns:a16="http://schemas.microsoft.com/office/drawing/2014/main" id="{2BB3F1D6-F947-D84D-9CA6-B9B45904956B}"/>
              </a:ext>
            </a:extLst>
          </p:cNvPr>
          <p:cNvSpPr>
            <a:spLocks noGrp="1"/>
          </p:cNvSpPr>
          <p:nvPr>
            <p:ph idx="1"/>
          </p:nvPr>
        </p:nvSpPr>
        <p:spPr>
          <a:xfrm>
            <a:off x="628650" y="1268016"/>
            <a:ext cx="7886700" cy="2852428"/>
          </a:xfrm>
        </p:spPr>
        <p:txBody>
          <a:bodyPr>
            <a:normAutofit/>
          </a:bodyPr>
          <a:lstStyle/>
          <a:p>
            <a:pPr marL="457200" indent="-457200">
              <a:buAutoNum type="arabicPeriod"/>
            </a:pPr>
            <a:r>
              <a:rPr lang="en-US" b="1" dirty="0"/>
              <a:t>Data discovery and curation:</a:t>
            </a:r>
            <a:r>
              <a:rPr lang="en-US" dirty="0"/>
              <a:t> Profiling data and tracing data lineage (provenance) and determine vocabularies, ontologies, classification systems and codes used in the data domain</a:t>
            </a:r>
          </a:p>
          <a:p>
            <a:pPr marL="457200" indent="-457200">
              <a:buAutoNum type="arabicPeriod"/>
            </a:pPr>
            <a:r>
              <a:rPr lang="en-US" b="1" dirty="0"/>
              <a:t>Data management: </a:t>
            </a:r>
            <a:r>
              <a:rPr lang="en-US" dirty="0"/>
              <a:t>Create standard </a:t>
            </a:r>
            <a:r>
              <a:rPr lang="en-US" b="1" dirty="0"/>
              <a:t>metadata </a:t>
            </a:r>
            <a:r>
              <a:rPr lang="en-US" dirty="0"/>
              <a:t>(DCMI and </a:t>
            </a:r>
            <a:r>
              <a:rPr lang="en-US" dirty="0" err="1"/>
              <a:t>schema.org</a:t>
            </a:r>
            <a:r>
              <a:rPr lang="en-US" dirty="0"/>
              <a:t>), catalogue metadata</a:t>
            </a:r>
          </a:p>
          <a:p>
            <a:pPr marL="457200" indent="-457200">
              <a:buAutoNum type="arabicPeriod"/>
            </a:pPr>
            <a:r>
              <a:rPr lang="en-US" b="1" dirty="0"/>
              <a:t>Policies, privacy, security and access: </a:t>
            </a:r>
            <a:r>
              <a:rPr lang="en-US" dirty="0"/>
              <a:t>Understand data privacy issues, data politics, access constraints and licensing </a:t>
            </a:r>
          </a:p>
          <a:p>
            <a:pPr marL="457200" indent="-457200">
              <a:buAutoNum type="arabicPeriod"/>
            </a:pPr>
            <a:r>
              <a:rPr lang="en-US" b="1" dirty="0"/>
              <a:t>Ingest </a:t>
            </a:r>
            <a:r>
              <a:rPr lang="en-US" dirty="0"/>
              <a:t>metadata into graph database</a:t>
            </a:r>
          </a:p>
        </p:txBody>
      </p:sp>
    </p:spTree>
    <p:extLst>
      <p:ext uri="{BB962C8B-B14F-4D97-AF65-F5344CB8AC3E}">
        <p14:creationId xmlns:p14="http://schemas.microsoft.com/office/powerpoint/2010/main" val="45528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06FEC-7050-4E46-9FFC-69A04AA715A3}"/>
              </a:ext>
            </a:extLst>
          </p:cNvPr>
          <p:cNvSpPr>
            <a:spLocks noGrp="1"/>
          </p:cNvSpPr>
          <p:nvPr>
            <p:ph type="title"/>
          </p:nvPr>
        </p:nvSpPr>
        <p:spPr>
          <a:xfrm>
            <a:off x="459317" y="282222"/>
            <a:ext cx="7886700" cy="994172"/>
          </a:xfrm>
        </p:spPr>
        <p:txBody>
          <a:bodyPr/>
          <a:lstStyle/>
          <a:p>
            <a:r>
              <a:rPr lang="en-US" dirty="0"/>
              <a:t>1. Data discovery and curation </a:t>
            </a:r>
          </a:p>
        </p:txBody>
      </p:sp>
      <p:sp>
        <p:nvSpPr>
          <p:cNvPr id="3" name="Content Placeholder 2">
            <a:extLst>
              <a:ext uri="{FF2B5EF4-FFF2-40B4-BE49-F238E27FC236}">
                <a16:creationId xmlns:a16="http://schemas.microsoft.com/office/drawing/2014/main" id="{209C1F1C-541F-BE4C-AB05-E5B7EF34433A}"/>
              </a:ext>
            </a:extLst>
          </p:cNvPr>
          <p:cNvSpPr>
            <a:spLocks noGrp="1"/>
          </p:cNvSpPr>
          <p:nvPr>
            <p:ph idx="1"/>
          </p:nvPr>
        </p:nvSpPr>
        <p:spPr>
          <a:xfrm>
            <a:off x="459317" y="1162756"/>
            <a:ext cx="7886700" cy="2833511"/>
          </a:xfrm>
        </p:spPr>
        <p:txBody>
          <a:bodyPr>
            <a:normAutofit/>
          </a:bodyPr>
          <a:lstStyle/>
          <a:p>
            <a:r>
              <a:rPr lang="en-US" dirty="0"/>
              <a:t>Talk to domain experts about data needs, usage and requirements </a:t>
            </a:r>
          </a:p>
          <a:p>
            <a:r>
              <a:rPr lang="en-US" dirty="0"/>
              <a:t>Curate list of data sources </a:t>
            </a:r>
          </a:p>
          <a:p>
            <a:pPr lvl="1"/>
            <a:r>
              <a:rPr lang="en-US" dirty="0"/>
              <a:t>Open, private, government </a:t>
            </a:r>
          </a:p>
          <a:p>
            <a:r>
              <a:rPr lang="en-US" dirty="0"/>
              <a:t>Understand the key focus areas </a:t>
            </a:r>
          </a:p>
          <a:p>
            <a:r>
              <a:rPr lang="en-US" dirty="0"/>
              <a:t>Understand how data are represented (vocabularies, ontologies, codification)</a:t>
            </a:r>
          </a:p>
          <a:p>
            <a:r>
              <a:rPr lang="en-US" dirty="0"/>
              <a:t>Determine </a:t>
            </a:r>
            <a:r>
              <a:rPr lang="en-US" b="1" dirty="0"/>
              <a:t>how to access data</a:t>
            </a:r>
          </a:p>
          <a:p>
            <a:pPr lvl="1"/>
            <a:r>
              <a:rPr lang="en-US" dirty="0"/>
              <a:t>Direct download (csv, API, </a:t>
            </a:r>
            <a:r>
              <a:rPr lang="en-US" dirty="0" err="1"/>
              <a:t>webscraping</a:t>
            </a:r>
            <a:r>
              <a:rPr lang="en-US" dirty="0"/>
              <a:t>) </a:t>
            </a:r>
          </a:p>
          <a:p>
            <a:endParaRPr lang="en-US" dirty="0"/>
          </a:p>
        </p:txBody>
      </p:sp>
    </p:spTree>
    <p:extLst>
      <p:ext uri="{BB962C8B-B14F-4D97-AF65-F5344CB8AC3E}">
        <p14:creationId xmlns:p14="http://schemas.microsoft.com/office/powerpoint/2010/main" val="1544395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3364969-d3fe-44da-ae17-17ff815b44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8EEA0FE5BFA4468A62EDF575ED8F42" ma:contentTypeVersion="7" ma:contentTypeDescription="Create a new document." ma:contentTypeScope="" ma:versionID="2429b708fbb3983e592cc0219f470887">
  <xsd:schema xmlns:xsd="http://www.w3.org/2001/XMLSchema" xmlns:xs="http://www.w3.org/2001/XMLSchema" xmlns:p="http://schemas.microsoft.com/office/2006/metadata/properties" xmlns:ns2="04a6f52d-4088-4593-8829-fed0fb655f55" xmlns:ns3="e52527d7-aec9-41d5-93f8-dcbdce3ae29f" targetNamespace="http://schemas.microsoft.com/office/2006/metadata/properties" ma:root="true" ma:fieldsID="bb72db07add6788442fbb4cf6174c4d6" ns2:_="" ns3:_="">
    <xsd:import namespace="04a6f52d-4088-4593-8829-fed0fb655f55"/>
    <xsd:import namespace="e52527d7-aec9-41d5-93f8-dcbdce3ae2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6f52d-4088-4593-8829-fed0fb655f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2527d7-aec9-41d5-93f8-dcbdce3ae2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48CC47-C496-4204-8C59-12A5584E8AB3}">
  <ds:schemaRefs>
    <ds:schemaRef ds:uri="04a6f52d-4088-4593-8829-fed0fb655f55"/>
    <ds:schemaRef ds:uri="http://purl.org/dc/elements/1.1/"/>
    <ds:schemaRef ds:uri="http://schemas.microsoft.com/office/2006/documentManagement/types"/>
    <ds:schemaRef ds:uri="http://purl.org/dc/terms/"/>
    <ds:schemaRef ds:uri="e52527d7-aec9-41d5-93f8-dcbdce3ae29f"/>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DE930350-7C2C-4276-B408-B1289FBA1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6f52d-4088-4593-8829-fed0fb655f55"/>
    <ds:schemaRef ds:uri="e52527d7-aec9-41d5-93f8-dcbdce3ae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1C86A6-F33C-4D18-82A9-56FB37D4A9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3336</TotalTime>
  <Words>776</Words>
  <Application>Microsoft Macintosh PowerPoint</Application>
  <PresentationFormat>On-screen Show (16:9)</PresentationFormat>
  <Paragraphs>111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Informatics Theme</vt:lpstr>
      <vt:lpstr>Our Current Team</vt:lpstr>
      <vt:lpstr>Overview: </vt:lpstr>
      <vt:lpstr>GBADs Data Knowledge Engine (KE):</vt:lpstr>
      <vt:lpstr>How it works: </vt:lpstr>
      <vt:lpstr>PowerPoint Presentation</vt:lpstr>
      <vt:lpstr>3 ways to access data:</vt:lpstr>
      <vt:lpstr>KE development framework </vt:lpstr>
      <vt:lpstr>1. Data discovery and curation </vt:lpstr>
      <vt:lpstr>Metadata Creation</vt:lpstr>
      <vt:lpstr>Metadata, privacy and KE</vt:lpstr>
      <vt:lpstr>KE and Aquaculture</vt:lpstr>
      <vt:lpstr>Preliminary Data 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GBADs Future Learning</dc:title>
  <dc:creator>Ben Huntington</dc:creator>
  <cp:lastModifiedBy>Kassy Raymond</cp:lastModifiedBy>
  <cp:revision>50</cp:revision>
  <dcterms:created xsi:type="dcterms:W3CDTF">2020-10-13T21:20:39Z</dcterms:created>
  <dcterms:modified xsi:type="dcterms:W3CDTF">2021-04-21T20:36:14Z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0x010100AE8EEA0FE5BFA4468A62EDF575ED8F42</vt:lpwstr>
  </property>
</Properties>
</file>