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5" r:id="rId5"/>
  </p:sldMasterIdLst>
  <p:notesMasterIdLst>
    <p:notesMasterId r:id="rId12"/>
  </p:notesMasterIdLst>
  <p:sldIdLst>
    <p:sldId id="260" r:id="rId6"/>
    <p:sldId id="257" r:id="rId7"/>
    <p:sldId id="258" r:id="rId8"/>
    <p:sldId id="262" r:id="rId9"/>
    <p:sldId id="259"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rnardt" initials="be" lastIdx="2" clrIdx="0">
    <p:extLst>
      <p:ext uri="{19B8F6BF-5375-455C-9EA6-DF929625EA0E}">
        <p15:presenceInfo xmlns:p15="http://schemas.microsoft.com/office/powerpoint/2012/main" userId="S::bernardt_uoguelph.ca#ext#@theuniversityofliverpool.onmicrosoft.com::71bd05b0-13ca-4d68-9b95-8acc1c32651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F2E99C-7F21-CAB9-D9E7-E0D03929D215}" v="168" dt="2021-12-20T18:08:54.011"/>
    <p1510:client id="{7C78B07F-1A26-C525-4B4E-E8B09187D41C}" v="3" dt="2022-01-13T23:24:22.610"/>
    <p1510:client id="{B0678FB1-1CD6-804D-9049-5C4CFCA31A23}" v="2255" dt="2021-12-21T12:54:48.7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57C88C-34B9-964E-849C-7A0F7E5559BE}" type="doc">
      <dgm:prSet loTypeId="urn:microsoft.com/office/officeart/2005/8/layout/cycle2" loCatId="" qsTypeId="urn:microsoft.com/office/officeart/2005/8/quickstyle/simple1" qsCatId="simple" csTypeId="urn:microsoft.com/office/officeart/2005/8/colors/accent1_2" csCatId="accent1" phldr="1"/>
      <dgm:spPr/>
      <dgm:t>
        <a:bodyPr/>
        <a:lstStyle/>
        <a:p>
          <a:endParaRPr lang="en-US"/>
        </a:p>
      </dgm:t>
    </dgm:pt>
    <dgm:pt modelId="{AE0145DC-57E6-3B4C-8F9F-7653850AB87E}">
      <dgm:prSet custT="1"/>
      <dgm:spPr/>
      <dgm:t>
        <a:bodyPr/>
        <a:lstStyle/>
        <a:p>
          <a:r>
            <a:rPr lang="en-US" sz="1200"/>
            <a:t>Data Collection</a:t>
          </a:r>
        </a:p>
      </dgm:t>
    </dgm:pt>
    <dgm:pt modelId="{CA3E4F52-031B-0244-AA4E-B390A0FA1EB3}" type="parTrans" cxnId="{7AA0450A-47E1-3D46-BA0D-D1A3656FEA14}">
      <dgm:prSet/>
      <dgm:spPr/>
      <dgm:t>
        <a:bodyPr/>
        <a:lstStyle/>
        <a:p>
          <a:endParaRPr lang="en-US"/>
        </a:p>
      </dgm:t>
    </dgm:pt>
    <dgm:pt modelId="{1C8BF4B0-8A4C-CB4D-A614-375785EBA164}" type="sibTrans" cxnId="{7AA0450A-47E1-3D46-BA0D-D1A3656FEA14}">
      <dgm:prSet/>
      <dgm:spPr/>
      <dgm:t>
        <a:bodyPr/>
        <a:lstStyle/>
        <a:p>
          <a:endParaRPr lang="en-US"/>
        </a:p>
      </dgm:t>
    </dgm:pt>
    <dgm:pt modelId="{73617A9F-778E-1D4D-A79A-A9D3842BF3A3}">
      <dgm:prSet custT="1"/>
      <dgm:spPr>
        <a:solidFill>
          <a:schemeClr val="accent2"/>
        </a:solidFill>
      </dgm:spPr>
      <dgm:t>
        <a:bodyPr/>
        <a:lstStyle/>
        <a:p>
          <a:r>
            <a:rPr lang="en-US" sz="1200"/>
            <a:t>Deployment of Dashboard</a:t>
          </a:r>
        </a:p>
      </dgm:t>
    </dgm:pt>
    <dgm:pt modelId="{5882C193-C101-0D43-ACE4-B6E58F92FBB3}" type="parTrans" cxnId="{8B0CFBF2-FF3A-A04A-89C1-E054FFE9AAD0}">
      <dgm:prSet/>
      <dgm:spPr/>
      <dgm:t>
        <a:bodyPr/>
        <a:lstStyle/>
        <a:p>
          <a:endParaRPr lang="en-US"/>
        </a:p>
      </dgm:t>
    </dgm:pt>
    <dgm:pt modelId="{30B1BC70-4A6A-2147-8EB4-BFD3FC90F2D9}" type="sibTrans" cxnId="{8B0CFBF2-FF3A-A04A-89C1-E054FFE9AAD0}">
      <dgm:prSet/>
      <dgm:spPr/>
      <dgm:t>
        <a:bodyPr/>
        <a:lstStyle/>
        <a:p>
          <a:endParaRPr lang="en-US"/>
        </a:p>
      </dgm:t>
    </dgm:pt>
    <dgm:pt modelId="{F3607D1A-0CC3-FB45-AB9C-3DFAF12C04BC}">
      <dgm:prSet custT="1"/>
      <dgm:spPr>
        <a:solidFill>
          <a:schemeClr val="accent2"/>
        </a:solidFill>
      </dgm:spPr>
      <dgm:t>
        <a:bodyPr/>
        <a:lstStyle/>
        <a:p>
          <a:r>
            <a:rPr lang="en-US" sz="1200"/>
            <a:t>Troubleshoot</a:t>
          </a:r>
        </a:p>
      </dgm:t>
    </dgm:pt>
    <dgm:pt modelId="{714EA2FF-DF4C-1945-B8FA-E60767C30C60}" type="parTrans" cxnId="{D0AC70B6-FE4C-624B-83E7-BE487BF53044}">
      <dgm:prSet/>
      <dgm:spPr/>
      <dgm:t>
        <a:bodyPr/>
        <a:lstStyle/>
        <a:p>
          <a:endParaRPr lang="en-US"/>
        </a:p>
      </dgm:t>
    </dgm:pt>
    <dgm:pt modelId="{CD4B40A3-97D6-F046-9CBE-D648AEC05E3B}" type="sibTrans" cxnId="{D0AC70B6-FE4C-624B-83E7-BE487BF53044}">
      <dgm:prSet/>
      <dgm:spPr/>
      <dgm:t>
        <a:bodyPr/>
        <a:lstStyle/>
        <a:p>
          <a:endParaRPr lang="en-US"/>
        </a:p>
      </dgm:t>
    </dgm:pt>
    <dgm:pt modelId="{313AE943-42CB-5949-921B-5BD78CAA8D0F}">
      <dgm:prSet custT="1"/>
      <dgm:spPr>
        <a:solidFill>
          <a:schemeClr val="accent2"/>
        </a:solidFill>
      </dgm:spPr>
      <dgm:t>
        <a:bodyPr/>
        <a:lstStyle/>
        <a:p>
          <a:r>
            <a:rPr lang="en-US" sz="1200"/>
            <a:t>Developing Visualizations</a:t>
          </a:r>
        </a:p>
      </dgm:t>
    </dgm:pt>
    <dgm:pt modelId="{0171A734-D2BE-4349-8DAF-6F9C050C7E7E}" type="parTrans" cxnId="{D2CB1BD2-D33E-D247-84AD-25F55B85B4B9}">
      <dgm:prSet/>
      <dgm:spPr/>
      <dgm:t>
        <a:bodyPr/>
        <a:lstStyle/>
        <a:p>
          <a:endParaRPr lang="en-US"/>
        </a:p>
      </dgm:t>
    </dgm:pt>
    <dgm:pt modelId="{5037623D-8C2F-BE41-AAA3-B7347B071C09}" type="sibTrans" cxnId="{D2CB1BD2-D33E-D247-84AD-25F55B85B4B9}">
      <dgm:prSet/>
      <dgm:spPr/>
      <dgm:t>
        <a:bodyPr/>
        <a:lstStyle/>
        <a:p>
          <a:endParaRPr lang="en-US"/>
        </a:p>
      </dgm:t>
    </dgm:pt>
    <dgm:pt modelId="{3BDE54E8-F81B-0E4B-AB0F-9035A7C0E9E6}">
      <dgm:prSet custT="1"/>
      <dgm:spPr>
        <a:solidFill>
          <a:schemeClr val="accent2"/>
        </a:solidFill>
      </dgm:spPr>
      <dgm:t>
        <a:bodyPr/>
        <a:lstStyle/>
        <a:p>
          <a:r>
            <a:rPr lang="en-US" sz="1200"/>
            <a:t>Dashboard Interface </a:t>
          </a:r>
        </a:p>
      </dgm:t>
    </dgm:pt>
    <dgm:pt modelId="{D9153AA1-02AD-C64B-85C8-3D84682352BF}" type="parTrans" cxnId="{F1D816B2-6652-754D-AA9B-3DED0539FAAC}">
      <dgm:prSet/>
      <dgm:spPr/>
      <dgm:t>
        <a:bodyPr/>
        <a:lstStyle/>
        <a:p>
          <a:endParaRPr lang="en-US"/>
        </a:p>
      </dgm:t>
    </dgm:pt>
    <dgm:pt modelId="{E0B1BBC8-90A5-D643-B866-B985C3632EDD}" type="sibTrans" cxnId="{F1D816B2-6652-754D-AA9B-3DED0539FAAC}">
      <dgm:prSet/>
      <dgm:spPr/>
      <dgm:t>
        <a:bodyPr/>
        <a:lstStyle/>
        <a:p>
          <a:endParaRPr lang="en-US"/>
        </a:p>
      </dgm:t>
    </dgm:pt>
    <dgm:pt modelId="{8A8EB51D-E2D4-3F40-9B0D-DAD39C9C6F3E}">
      <dgm:prSet custT="1"/>
      <dgm:spPr/>
      <dgm:t>
        <a:bodyPr/>
        <a:lstStyle/>
        <a:p>
          <a:r>
            <a:rPr lang="en-US" sz="1200"/>
            <a:t>Data Governance</a:t>
          </a:r>
        </a:p>
      </dgm:t>
    </dgm:pt>
    <dgm:pt modelId="{84FF93AE-95DB-E84A-9CA9-C2827FC05965}" type="parTrans" cxnId="{054CCB8E-850D-BA47-ABFA-68CA6BDE8EFB}">
      <dgm:prSet/>
      <dgm:spPr/>
      <dgm:t>
        <a:bodyPr/>
        <a:lstStyle/>
        <a:p>
          <a:endParaRPr lang="en-US"/>
        </a:p>
      </dgm:t>
    </dgm:pt>
    <dgm:pt modelId="{E204FA4C-35CF-CD41-8CAF-AF16FA7F1DC5}" type="sibTrans" cxnId="{054CCB8E-850D-BA47-ABFA-68CA6BDE8EFB}">
      <dgm:prSet/>
      <dgm:spPr/>
      <dgm:t>
        <a:bodyPr/>
        <a:lstStyle/>
        <a:p>
          <a:endParaRPr lang="en-US"/>
        </a:p>
      </dgm:t>
    </dgm:pt>
    <dgm:pt modelId="{64C5DD87-79D5-5142-B713-71A20C0566C0}" type="pres">
      <dgm:prSet presAssocID="{2D57C88C-34B9-964E-849C-7A0F7E5559BE}" presName="cycle" presStyleCnt="0">
        <dgm:presLayoutVars>
          <dgm:dir/>
          <dgm:resizeHandles val="exact"/>
        </dgm:presLayoutVars>
      </dgm:prSet>
      <dgm:spPr/>
    </dgm:pt>
    <dgm:pt modelId="{783AC79B-DECF-2740-A87B-33409B539F42}" type="pres">
      <dgm:prSet presAssocID="{AE0145DC-57E6-3B4C-8F9F-7653850AB87E}" presName="node" presStyleLbl="node1" presStyleIdx="0" presStyleCnt="6" custScaleX="118005" custScaleY="88196">
        <dgm:presLayoutVars>
          <dgm:bulletEnabled val="1"/>
        </dgm:presLayoutVars>
      </dgm:prSet>
      <dgm:spPr/>
    </dgm:pt>
    <dgm:pt modelId="{BEA3A293-3403-4B4F-BC37-1C1F6C290EA1}" type="pres">
      <dgm:prSet presAssocID="{1C8BF4B0-8A4C-CB4D-A614-375785EBA164}" presName="sibTrans" presStyleLbl="sibTrans2D1" presStyleIdx="0" presStyleCnt="6" custScaleX="185506"/>
      <dgm:spPr>
        <a:prstGeom prst="leftRightArrow">
          <a:avLst/>
        </a:prstGeom>
      </dgm:spPr>
    </dgm:pt>
    <dgm:pt modelId="{661D1604-1ABA-D64C-9774-D47CA7864809}" type="pres">
      <dgm:prSet presAssocID="{1C8BF4B0-8A4C-CB4D-A614-375785EBA164}" presName="connectorText" presStyleLbl="sibTrans2D1" presStyleIdx="0" presStyleCnt="6"/>
      <dgm:spPr/>
    </dgm:pt>
    <dgm:pt modelId="{A1F68830-94C8-9647-AE73-FBFF6F68320F}" type="pres">
      <dgm:prSet presAssocID="{8A8EB51D-E2D4-3F40-9B0D-DAD39C9C6F3E}" presName="node" presStyleLbl="node1" presStyleIdx="1" presStyleCnt="6" custScaleX="118005" custScaleY="88196">
        <dgm:presLayoutVars>
          <dgm:bulletEnabled val="1"/>
        </dgm:presLayoutVars>
      </dgm:prSet>
      <dgm:spPr/>
    </dgm:pt>
    <dgm:pt modelId="{1AF8646F-F85C-AF4A-83B3-4D61616FC74C}" type="pres">
      <dgm:prSet presAssocID="{E204FA4C-35CF-CD41-8CAF-AF16FA7F1DC5}" presName="sibTrans" presStyleLbl="sibTrans2D1" presStyleIdx="1" presStyleCnt="6" custScaleX="150929"/>
      <dgm:spPr>
        <a:prstGeom prst="leftRightArrow">
          <a:avLst/>
        </a:prstGeom>
      </dgm:spPr>
    </dgm:pt>
    <dgm:pt modelId="{AEE7F5CF-D170-4F47-8818-12CFC6C55380}" type="pres">
      <dgm:prSet presAssocID="{E204FA4C-35CF-CD41-8CAF-AF16FA7F1DC5}" presName="connectorText" presStyleLbl="sibTrans2D1" presStyleIdx="1" presStyleCnt="6"/>
      <dgm:spPr/>
    </dgm:pt>
    <dgm:pt modelId="{D6B213CD-35CB-0844-99F9-25423E4768F0}" type="pres">
      <dgm:prSet presAssocID="{313AE943-42CB-5949-921B-5BD78CAA8D0F}" presName="node" presStyleLbl="node1" presStyleIdx="2" presStyleCnt="6" custScaleX="118005" custScaleY="88196">
        <dgm:presLayoutVars>
          <dgm:bulletEnabled val="1"/>
        </dgm:presLayoutVars>
      </dgm:prSet>
      <dgm:spPr/>
    </dgm:pt>
    <dgm:pt modelId="{E26CF88F-4A5E-3347-9A37-7C6F82A73A0E}" type="pres">
      <dgm:prSet presAssocID="{5037623D-8C2F-BE41-AAA3-B7347B071C09}" presName="sibTrans" presStyleLbl="sibTrans2D1" presStyleIdx="2" presStyleCnt="6" custScaleX="185506"/>
      <dgm:spPr>
        <a:prstGeom prst="leftRightArrow">
          <a:avLst/>
        </a:prstGeom>
      </dgm:spPr>
    </dgm:pt>
    <dgm:pt modelId="{C0BF81E1-651A-2245-950E-4CB1C09618E9}" type="pres">
      <dgm:prSet presAssocID="{5037623D-8C2F-BE41-AAA3-B7347B071C09}" presName="connectorText" presStyleLbl="sibTrans2D1" presStyleIdx="2" presStyleCnt="6"/>
      <dgm:spPr/>
    </dgm:pt>
    <dgm:pt modelId="{8479E57A-84BC-0241-9181-362F6E65CCE4}" type="pres">
      <dgm:prSet presAssocID="{3BDE54E8-F81B-0E4B-AB0F-9035A7C0E9E6}" presName="node" presStyleLbl="node1" presStyleIdx="3" presStyleCnt="6" custScaleX="118005" custScaleY="88196">
        <dgm:presLayoutVars>
          <dgm:bulletEnabled val="1"/>
        </dgm:presLayoutVars>
      </dgm:prSet>
      <dgm:spPr/>
    </dgm:pt>
    <dgm:pt modelId="{F2D490CC-4AA8-2742-B74E-996D933FA513}" type="pres">
      <dgm:prSet presAssocID="{E0B1BBC8-90A5-D643-B866-B985C3632EDD}" presName="sibTrans" presStyleLbl="sibTrans2D1" presStyleIdx="3" presStyleCnt="6" custScaleX="185506"/>
      <dgm:spPr>
        <a:prstGeom prst="leftRightArrow">
          <a:avLst/>
        </a:prstGeom>
      </dgm:spPr>
    </dgm:pt>
    <dgm:pt modelId="{2F9A69D4-8897-114D-8D84-DAF7D66E8038}" type="pres">
      <dgm:prSet presAssocID="{E0B1BBC8-90A5-D643-B866-B985C3632EDD}" presName="connectorText" presStyleLbl="sibTrans2D1" presStyleIdx="3" presStyleCnt="6"/>
      <dgm:spPr/>
    </dgm:pt>
    <dgm:pt modelId="{C1C15CDB-CA18-F940-AF5F-822A40FB1831}" type="pres">
      <dgm:prSet presAssocID="{73617A9F-778E-1D4D-A79A-A9D3842BF3A3}" presName="node" presStyleLbl="node1" presStyleIdx="4" presStyleCnt="6" custScaleX="118005" custScaleY="88196">
        <dgm:presLayoutVars>
          <dgm:bulletEnabled val="1"/>
        </dgm:presLayoutVars>
      </dgm:prSet>
      <dgm:spPr/>
    </dgm:pt>
    <dgm:pt modelId="{EE46247B-36C8-7146-8227-90F032389575}" type="pres">
      <dgm:prSet presAssocID="{30B1BC70-4A6A-2147-8EB4-BFD3FC90F2D9}" presName="sibTrans" presStyleLbl="sibTrans2D1" presStyleIdx="4" presStyleCnt="6" custScaleX="142412"/>
      <dgm:spPr>
        <a:prstGeom prst="leftRightArrow">
          <a:avLst/>
        </a:prstGeom>
      </dgm:spPr>
    </dgm:pt>
    <dgm:pt modelId="{2C82DF2D-1AF2-E742-8FEE-A7435ADCABC0}" type="pres">
      <dgm:prSet presAssocID="{30B1BC70-4A6A-2147-8EB4-BFD3FC90F2D9}" presName="connectorText" presStyleLbl="sibTrans2D1" presStyleIdx="4" presStyleCnt="6"/>
      <dgm:spPr/>
    </dgm:pt>
    <dgm:pt modelId="{6F7A4BF6-2DEE-8943-B5FB-023E2D1F1A94}" type="pres">
      <dgm:prSet presAssocID="{F3607D1A-0CC3-FB45-AB9C-3DFAF12C04BC}" presName="node" presStyleLbl="node1" presStyleIdx="5" presStyleCnt="6" custScaleX="118005" custScaleY="88196">
        <dgm:presLayoutVars>
          <dgm:bulletEnabled val="1"/>
        </dgm:presLayoutVars>
      </dgm:prSet>
      <dgm:spPr/>
    </dgm:pt>
    <dgm:pt modelId="{68602867-D1E7-9948-954F-71EA3B905D64}" type="pres">
      <dgm:prSet presAssocID="{CD4B40A3-97D6-F046-9CBE-D648AEC05E3B}" presName="sibTrans" presStyleLbl="sibTrans2D1" presStyleIdx="5" presStyleCnt="6" custScaleX="185506"/>
      <dgm:spPr>
        <a:prstGeom prst="leftRightArrow">
          <a:avLst/>
        </a:prstGeom>
      </dgm:spPr>
    </dgm:pt>
    <dgm:pt modelId="{F82F8813-29AA-C84D-9B13-D97FCCF7F808}" type="pres">
      <dgm:prSet presAssocID="{CD4B40A3-97D6-F046-9CBE-D648AEC05E3B}" presName="connectorText" presStyleLbl="sibTrans2D1" presStyleIdx="5" presStyleCnt="6"/>
      <dgm:spPr/>
    </dgm:pt>
  </dgm:ptLst>
  <dgm:cxnLst>
    <dgm:cxn modelId="{D8EA9203-B5F0-8441-A188-E2CA8BB3F479}" type="presOf" srcId="{E204FA4C-35CF-CD41-8CAF-AF16FA7F1DC5}" destId="{1AF8646F-F85C-AF4A-83B3-4D61616FC74C}" srcOrd="0" destOrd="0" presId="urn:microsoft.com/office/officeart/2005/8/layout/cycle2"/>
    <dgm:cxn modelId="{7AA0450A-47E1-3D46-BA0D-D1A3656FEA14}" srcId="{2D57C88C-34B9-964E-849C-7A0F7E5559BE}" destId="{AE0145DC-57E6-3B4C-8F9F-7653850AB87E}" srcOrd="0" destOrd="0" parTransId="{CA3E4F52-031B-0244-AA4E-B390A0FA1EB3}" sibTransId="{1C8BF4B0-8A4C-CB4D-A614-375785EBA164}"/>
    <dgm:cxn modelId="{FAEAA610-C98A-7A4C-9627-15B1D5195BDF}" type="presOf" srcId="{313AE943-42CB-5949-921B-5BD78CAA8D0F}" destId="{D6B213CD-35CB-0844-99F9-25423E4768F0}" srcOrd="0" destOrd="0" presId="urn:microsoft.com/office/officeart/2005/8/layout/cycle2"/>
    <dgm:cxn modelId="{0491201D-8355-5141-B8C4-43BEC40CA841}" type="presOf" srcId="{1C8BF4B0-8A4C-CB4D-A614-375785EBA164}" destId="{BEA3A293-3403-4B4F-BC37-1C1F6C290EA1}" srcOrd="0" destOrd="0" presId="urn:microsoft.com/office/officeart/2005/8/layout/cycle2"/>
    <dgm:cxn modelId="{87A5AB23-5308-B442-A56A-2D6E177EDF5A}" type="presOf" srcId="{E0B1BBC8-90A5-D643-B866-B985C3632EDD}" destId="{2F9A69D4-8897-114D-8D84-DAF7D66E8038}" srcOrd="1" destOrd="0" presId="urn:microsoft.com/office/officeart/2005/8/layout/cycle2"/>
    <dgm:cxn modelId="{8BC4233F-7E32-D74B-8C84-C97E97C703FC}" type="presOf" srcId="{2D57C88C-34B9-964E-849C-7A0F7E5559BE}" destId="{64C5DD87-79D5-5142-B713-71A20C0566C0}" srcOrd="0" destOrd="0" presId="urn:microsoft.com/office/officeart/2005/8/layout/cycle2"/>
    <dgm:cxn modelId="{8898EC3F-434A-9C4B-B52B-6058DEEB9D46}" type="presOf" srcId="{5037623D-8C2F-BE41-AAA3-B7347B071C09}" destId="{E26CF88F-4A5E-3347-9A37-7C6F82A73A0E}" srcOrd="0" destOrd="0" presId="urn:microsoft.com/office/officeart/2005/8/layout/cycle2"/>
    <dgm:cxn modelId="{0698C14B-8740-EC41-8CF4-DC03C1B7B15E}" type="presOf" srcId="{8A8EB51D-E2D4-3F40-9B0D-DAD39C9C6F3E}" destId="{A1F68830-94C8-9647-AE73-FBFF6F68320F}" srcOrd="0" destOrd="0" presId="urn:microsoft.com/office/officeart/2005/8/layout/cycle2"/>
    <dgm:cxn modelId="{5F6EE678-249F-CE47-83E5-CEE096D020C5}" type="presOf" srcId="{E0B1BBC8-90A5-D643-B866-B985C3632EDD}" destId="{F2D490CC-4AA8-2742-B74E-996D933FA513}" srcOrd="0" destOrd="0" presId="urn:microsoft.com/office/officeart/2005/8/layout/cycle2"/>
    <dgm:cxn modelId="{8AB38980-E756-AA46-8313-301AD6ABBEFB}" type="presOf" srcId="{CD4B40A3-97D6-F046-9CBE-D648AEC05E3B}" destId="{68602867-D1E7-9948-954F-71EA3B905D64}" srcOrd="0" destOrd="0" presId="urn:microsoft.com/office/officeart/2005/8/layout/cycle2"/>
    <dgm:cxn modelId="{054CCB8E-850D-BA47-ABFA-68CA6BDE8EFB}" srcId="{2D57C88C-34B9-964E-849C-7A0F7E5559BE}" destId="{8A8EB51D-E2D4-3F40-9B0D-DAD39C9C6F3E}" srcOrd="1" destOrd="0" parTransId="{84FF93AE-95DB-E84A-9CA9-C2827FC05965}" sibTransId="{E204FA4C-35CF-CD41-8CAF-AF16FA7F1DC5}"/>
    <dgm:cxn modelId="{15532C90-21D1-AE49-A673-FD787331B742}" type="presOf" srcId="{73617A9F-778E-1D4D-A79A-A9D3842BF3A3}" destId="{C1C15CDB-CA18-F940-AF5F-822A40FB1831}" srcOrd="0" destOrd="0" presId="urn:microsoft.com/office/officeart/2005/8/layout/cycle2"/>
    <dgm:cxn modelId="{F6ED979B-662D-114A-9736-B2297C26AE86}" type="presOf" srcId="{E204FA4C-35CF-CD41-8CAF-AF16FA7F1DC5}" destId="{AEE7F5CF-D170-4F47-8818-12CFC6C55380}" srcOrd="1" destOrd="0" presId="urn:microsoft.com/office/officeart/2005/8/layout/cycle2"/>
    <dgm:cxn modelId="{AA663FB1-CBBB-F441-A8AF-6DBB779A4223}" type="presOf" srcId="{30B1BC70-4A6A-2147-8EB4-BFD3FC90F2D9}" destId="{2C82DF2D-1AF2-E742-8FEE-A7435ADCABC0}" srcOrd="1" destOrd="0" presId="urn:microsoft.com/office/officeart/2005/8/layout/cycle2"/>
    <dgm:cxn modelId="{F1D816B2-6652-754D-AA9B-3DED0539FAAC}" srcId="{2D57C88C-34B9-964E-849C-7A0F7E5559BE}" destId="{3BDE54E8-F81B-0E4B-AB0F-9035A7C0E9E6}" srcOrd="3" destOrd="0" parTransId="{D9153AA1-02AD-C64B-85C8-3D84682352BF}" sibTransId="{E0B1BBC8-90A5-D643-B866-B985C3632EDD}"/>
    <dgm:cxn modelId="{D0AC70B6-FE4C-624B-83E7-BE487BF53044}" srcId="{2D57C88C-34B9-964E-849C-7A0F7E5559BE}" destId="{F3607D1A-0CC3-FB45-AB9C-3DFAF12C04BC}" srcOrd="5" destOrd="0" parTransId="{714EA2FF-DF4C-1945-B8FA-E60767C30C60}" sibTransId="{CD4B40A3-97D6-F046-9CBE-D648AEC05E3B}"/>
    <dgm:cxn modelId="{3C4201C7-A0A0-5B41-A647-5D786C2D452F}" type="presOf" srcId="{CD4B40A3-97D6-F046-9CBE-D648AEC05E3B}" destId="{F82F8813-29AA-C84D-9B13-D97FCCF7F808}" srcOrd="1" destOrd="0" presId="urn:microsoft.com/office/officeart/2005/8/layout/cycle2"/>
    <dgm:cxn modelId="{CE54C3CA-1B94-C348-8046-4FF0FF62B9E0}" type="presOf" srcId="{F3607D1A-0CC3-FB45-AB9C-3DFAF12C04BC}" destId="{6F7A4BF6-2DEE-8943-B5FB-023E2D1F1A94}" srcOrd="0" destOrd="0" presId="urn:microsoft.com/office/officeart/2005/8/layout/cycle2"/>
    <dgm:cxn modelId="{D2CB1BD2-D33E-D247-84AD-25F55B85B4B9}" srcId="{2D57C88C-34B9-964E-849C-7A0F7E5559BE}" destId="{313AE943-42CB-5949-921B-5BD78CAA8D0F}" srcOrd="2" destOrd="0" parTransId="{0171A734-D2BE-4349-8DAF-6F9C050C7E7E}" sibTransId="{5037623D-8C2F-BE41-AAA3-B7347B071C09}"/>
    <dgm:cxn modelId="{97BE36D4-05F2-7446-BFCD-29AD2E5F3A9D}" type="presOf" srcId="{30B1BC70-4A6A-2147-8EB4-BFD3FC90F2D9}" destId="{EE46247B-36C8-7146-8227-90F032389575}" srcOrd="0" destOrd="0" presId="urn:microsoft.com/office/officeart/2005/8/layout/cycle2"/>
    <dgm:cxn modelId="{76DF63E3-D73A-1F48-8B49-9F2102A076DB}" type="presOf" srcId="{3BDE54E8-F81B-0E4B-AB0F-9035A7C0E9E6}" destId="{8479E57A-84BC-0241-9181-362F6E65CCE4}" srcOrd="0" destOrd="0" presId="urn:microsoft.com/office/officeart/2005/8/layout/cycle2"/>
    <dgm:cxn modelId="{E24E1AE8-BA78-6B4F-839D-C419F66E1493}" type="presOf" srcId="{5037623D-8C2F-BE41-AAA3-B7347B071C09}" destId="{C0BF81E1-651A-2245-950E-4CB1C09618E9}" srcOrd="1" destOrd="0" presId="urn:microsoft.com/office/officeart/2005/8/layout/cycle2"/>
    <dgm:cxn modelId="{8B0CFBF2-FF3A-A04A-89C1-E054FFE9AAD0}" srcId="{2D57C88C-34B9-964E-849C-7A0F7E5559BE}" destId="{73617A9F-778E-1D4D-A79A-A9D3842BF3A3}" srcOrd="4" destOrd="0" parTransId="{5882C193-C101-0D43-ACE4-B6E58F92FBB3}" sibTransId="{30B1BC70-4A6A-2147-8EB4-BFD3FC90F2D9}"/>
    <dgm:cxn modelId="{DD1313F7-1E22-CB4E-B850-D732207F7424}" type="presOf" srcId="{AE0145DC-57E6-3B4C-8F9F-7653850AB87E}" destId="{783AC79B-DECF-2740-A87B-33409B539F42}" srcOrd="0" destOrd="0" presId="urn:microsoft.com/office/officeart/2005/8/layout/cycle2"/>
    <dgm:cxn modelId="{20DE6AFF-8557-BD46-9F4D-B633BD07D66A}" type="presOf" srcId="{1C8BF4B0-8A4C-CB4D-A614-375785EBA164}" destId="{661D1604-1ABA-D64C-9774-D47CA7864809}" srcOrd="1" destOrd="0" presId="urn:microsoft.com/office/officeart/2005/8/layout/cycle2"/>
    <dgm:cxn modelId="{6D1B9609-3E29-7143-8AC4-12E93EC280C9}" type="presParOf" srcId="{64C5DD87-79D5-5142-B713-71A20C0566C0}" destId="{783AC79B-DECF-2740-A87B-33409B539F42}" srcOrd="0" destOrd="0" presId="urn:microsoft.com/office/officeart/2005/8/layout/cycle2"/>
    <dgm:cxn modelId="{D6704BB3-CA9C-974A-8568-9CFD882CB36A}" type="presParOf" srcId="{64C5DD87-79D5-5142-B713-71A20C0566C0}" destId="{BEA3A293-3403-4B4F-BC37-1C1F6C290EA1}" srcOrd="1" destOrd="0" presId="urn:microsoft.com/office/officeart/2005/8/layout/cycle2"/>
    <dgm:cxn modelId="{10CD271E-EF53-C14C-8C25-50993E65BB67}" type="presParOf" srcId="{BEA3A293-3403-4B4F-BC37-1C1F6C290EA1}" destId="{661D1604-1ABA-D64C-9774-D47CA7864809}" srcOrd="0" destOrd="0" presId="urn:microsoft.com/office/officeart/2005/8/layout/cycle2"/>
    <dgm:cxn modelId="{34383614-41E8-F442-BF33-5D06B49C8584}" type="presParOf" srcId="{64C5DD87-79D5-5142-B713-71A20C0566C0}" destId="{A1F68830-94C8-9647-AE73-FBFF6F68320F}" srcOrd="2" destOrd="0" presId="urn:microsoft.com/office/officeart/2005/8/layout/cycle2"/>
    <dgm:cxn modelId="{7AFFF387-A43B-7842-971C-B1127CB3BC09}" type="presParOf" srcId="{64C5DD87-79D5-5142-B713-71A20C0566C0}" destId="{1AF8646F-F85C-AF4A-83B3-4D61616FC74C}" srcOrd="3" destOrd="0" presId="urn:microsoft.com/office/officeart/2005/8/layout/cycle2"/>
    <dgm:cxn modelId="{DB266F4E-4756-7E48-9760-7A653B77DD2C}" type="presParOf" srcId="{1AF8646F-F85C-AF4A-83B3-4D61616FC74C}" destId="{AEE7F5CF-D170-4F47-8818-12CFC6C55380}" srcOrd="0" destOrd="0" presId="urn:microsoft.com/office/officeart/2005/8/layout/cycle2"/>
    <dgm:cxn modelId="{88F546FF-EDC1-4D47-A46B-CAE97D03D929}" type="presParOf" srcId="{64C5DD87-79D5-5142-B713-71A20C0566C0}" destId="{D6B213CD-35CB-0844-99F9-25423E4768F0}" srcOrd="4" destOrd="0" presId="urn:microsoft.com/office/officeart/2005/8/layout/cycle2"/>
    <dgm:cxn modelId="{98A0AF62-A8C9-9745-871D-F38BFA925138}" type="presParOf" srcId="{64C5DD87-79D5-5142-B713-71A20C0566C0}" destId="{E26CF88F-4A5E-3347-9A37-7C6F82A73A0E}" srcOrd="5" destOrd="0" presId="urn:microsoft.com/office/officeart/2005/8/layout/cycle2"/>
    <dgm:cxn modelId="{F31055B6-976F-D448-90ED-8ECBB625408B}" type="presParOf" srcId="{E26CF88F-4A5E-3347-9A37-7C6F82A73A0E}" destId="{C0BF81E1-651A-2245-950E-4CB1C09618E9}" srcOrd="0" destOrd="0" presId="urn:microsoft.com/office/officeart/2005/8/layout/cycle2"/>
    <dgm:cxn modelId="{3A823EEF-03AE-DF4F-AE6E-A21746E2861B}" type="presParOf" srcId="{64C5DD87-79D5-5142-B713-71A20C0566C0}" destId="{8479E57A-84BC-0241-9181-362F6E65CCE4}" srcOrd="6" destOrd="0" presId="urn:microsoft.com/office/officeart/2005/8/layout/cycle2"/>
    <dgm:cxn modelId="{29F495BB-EE58-3444-B2FB-4B9A3E67E7E5}" type="presParOf" srcId="{64C5DD87-79D5-5142-B713-71A20C0566C0}" destId="{F2D490CC-4AA8-2742-B74E-996D933FA513}" srcOrd="7" destOrd="0" presId="urn:microsoft.com/office/officeart/2005/8/layout/cycle2"/>
    <dgm:cxn modelId="{55CCE7EE-A912-6448-A7A0-D2C9D81535B9}" type="presParOf" srcId="{F2D490CC-4AA8-2742-B74E-996D933FA513}" destId="{2F9A69D4-8897-114D-8D84-DAF7D66E8038}" srcOrd="0" destOrd="0" presId="urn:microsoft.com/office/officeart/2005/8/layout/cycle2"/>
    <dgm:cxn modelId="{E02BF3C9-1E50-A443-B2DF-AB06FFD9322E}" type="presParOf" srcId="{64C5DD87-79D5-5142-B713-71A20C0566C0}" destId="{C1C15CDB-CA18-F940-AF5F-822A40FB1831}" srcOrd="8" destOrd="0" presId="urn:microsoft.com/office/officeart/2005/8/layout/cycle2"/>
    <dgm:cxn modelId="{25C73909-F95D-904D-A55F-BCDCF070C487}" type="presParOf" srcId="{64C5DD87-79D5-5142-B713-71A20C0566C0}" destId="{EE46247B-36C8-7146-8227-90F032389575}" srcOrd="9" destOrd="0" presId="urn:microsoft.com/office/officeart/2005/8/layout/cycle2"/>
    <dgm:cxn modelId="{DFB2C1C4-F0CA-CE4B-A215-B675F65A2E48}" type="presParOf" srcId="{EE46247B-36C8-7146-8227-90F032389575}" destId="{2C82DF2D-1AF2-E742-8FEE-A7435ADCABC0}" srcOrd="0" destOrd="0" presId="urn:microsoft.com/office/officeart/2005/8/layout/cycle2"/>
    <dgm:cxn modelId="{DCD180E4-04DE-D442-B108-6A40E3C051CC}" type="presParOf" srcId="{64C5DD87-79D5-5142-B713-71A20C0566C0}" destId="{6F7A4BF6-2DEE-8943-B5FB-023E2D1F1A94}" srcOrd="10" destOrd="0" presId="urn:microsoft.com/office/officeart/2005/8/layout/cycle2"/>
    <dgm:cxn modelId="{A8980C32-B538-A345-96CD-647BA69020A5}" type="presParOf" srcId="{64C5DD87-79D5-5142-B713-71A20C0566C0}" destId="{68602867-D1E7-9948-954F-71EA3B905D64}" srcOrd="11" destOrd="0" presId="urn:microsoft.com/office/officeart/2005/8/layout/cycle2"/>
    <dgm:cxn modelId="{B83F3EE7-DC27-674F-9397-C477AF053DEE}" type="presParOf" srcId="{68602867-D1E7-9948-954F-71EA3B905D64}" destId="{F82F8813-29AA-C84D-9B13-D97FCCF7F808}"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AC79B-DECF-2740-A87B-33409B539F42}">
      <dsp:nvSpPr>
        <dsp:cNvPr id="0" name=""/>
        <dsp:cNvSpPr/>
      </dsp:nvSpPr>
      <dsp:spPr>
        <a:xfrm>
          <a:off x="5806282" y="126213"/>
          <a:ext cx="1655094" cy="123700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Data Collection</a:t>
          </a:r>
        </a:p>
      </dsp:txBody>
      <dsp:txXfrm>
        <a:off x="6048665" y="307368"/>
        <a:ext cx="1170328" cy="874694"/>
      </dsp:txXfrm>
    </dsp:sp>
    <dsp:sp modelId="{BEA3A293-3403-4B4F-BC37-1C1F6C290EA1}">
      <dsp:nvSpPr>
        <dsp:cNvPr id="0" name=""/>
        <dsp:cNvSpPr/>
      </dsp:nvSpPr>
      <dsp:spPr>
        <a:xfrm rot="1800000">
          <a:off x="7246163" y="1030377"/>
          <a:ext cx="584788" cy="47336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7255676" y="1089548"/>
        <a:ext cx="442779" cy="284018"/>
      </dsp:txXfrm>
    </dsp:sp>
    <dsp:sp modelId="{A1F68830-94C8-9647-AE73-FBFF6F68320F}">
      <dsp:nvSpPr>
        <dsp:cNvPr id="0" name=""/>
        <dsp:cNvSpPr/>
      </dsp:nvSpPr>
      <dsp:spPr>
        <a:xfrm>
          <a:off x="7631191" y="1179824"/>
          <a:ext cx="1655094" cy="123700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Data Governance</a:t>
          </a:r>
        </a:p>
      </dsp:txBody>
      <dsp:txXfrm>
        <a:off x="7873574" y="1360979"/>
        <a:ext cx="1170328" cy="874694"/>
      </dsp:txXfrm>
    </dsp:sp>
    <dsp:sp modelId="{1AF8646F-F85C-AF4A-83B3-4D61616FC74C}">
      <dsp:nvSpPr>
        <dsp:cNvPr id="0" name=""/>
        <dsp:cNvSpPr/>
      </dsp:nvSpPr>
      <dsp:spPr>
        <a:xfrm rot="5400000">
          <a:off x="8110684" y="2602202"/>
          <a:ext cx="696108" cy="47336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181689" y="2625871"/>
        <a:ext cx="554099" cy="284018"/>
      </dsp:txXfrm>
    </dsp:sp>
    <dsp:sp modelId="{D6B213CD-35CB-0844-99F9-25423E4768F0}">
      <dsp:nvSpPr>
        <dsp:cNvPr id="0" name=""/>
        <dsp:cNvSpPr/>
      </dsp:nvSpPr>
      <dsp:spPr>
        <a:xfrm>
          <a:off x="7631191" y="3287047"/>
          <a:ext cx="1655094" cy="1237004"/>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Developing Visualizations</a:t>
          </a:r>
        </a:p>
      </dsp:txBody>
      <dsp:txXfrm>
        <a:off x="7873574" y="3468202"/>
        <a:ext cx="1170328" cy="874694"/>
      </dsp:txXfrm>
    </dsp:sp>
    <dsp:sp modelId="{E26CF88F-4A5E-3347-9A37-7C6F82A73A0E}">
      <dsp:nvSpPr>
        <dsp:cNvPr id="0" name=""/>
        <dsp:cNvSpPr/>
      </dsp:nvSpPr>
      <dsp:spPr>
        <a:xfrm rot="9000000">
          <a:off x="7261616" y="4191211"/>
          <a:ext cx="584788" cy="47336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rot="10800000">
        <a:off x="7394112" y="4250382"/>
        <a:ext cx="442779" cy="284018"/>
      </dsp:txXfrm>
    </dsp:sp>
    <dsp:sp modelId="{8479E57A-84BC-0241-9181-362F6E65CCE4}">
      <dsp:nvSpPr>
        <dsp:cNvPr id="0" name=""/>
        <dsp:cNvSpPr/>
      </dsp:nvSpPr>
      <dsp:spPr>
        <a:xfrm>
          <a:off x="5806282" y="4340658"/>
          <a:ext cx="1655094" cy="1237004"/>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Dashboard Interface </a:t>
          </a:r>
        </a:p>
      </dsp:txBody>
      <dsp:txXfrm>
        <a:off x="6048665" y="4521813"/>
        <a:ext cx="1170328" cy="874694"/>
      </dsp:txXfrm>
    </dsp:sp>
    <dsp:sp modelId="{F2D490CC-4AA8-2742-B74E-996D933FA513}">
      <dsp:nvSpPr>
        <dsp:cNvPr id="0" name=""/>
        <dsp:cNvSpPr/>
      </dsp:nvSpPr>
      <dsp:spPr>
        <a:xfrm rot="12600000">
          <a:off x="5436708" y="4200133"/>
          <a:ext cx="584788" cy="47336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rot="10800000">
        <a:off x="5569204" y="4330308"/>
        <a:ext cx="442779" cy="284018"/>
      </dsp:txXfrm>
    </dsp:sp>
    <dsp:sp modelId="{C1C15CDB-CA18-F940-AF5F-822A40FB1831}">
      <dsp:nvSpPr>
        <dsp:cNvPr id="0" name=""/>
        <dsp:cNvSpPr/>
      </dsp:nvSpPr>
      <dsp:spPr>
        <a:xfrm>
          <a:off x="3981374" y="3287047"/>
          <a:ext cx="1655094" cy="1237004"/>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Deployment of Dashboard</a:t>
          </a:r>
        </a:p>
      </dsp:txBody>
      <dsp:txXfrm>
        <a:off x="4223757" y="3468202"/>
        <a:ext cx="1170328" cy="874694"/>
      </dsp:txXfrm>
    </dsp:sp>
    <dsp:sp modelId="{EE46247B-36C8-7146-8227-90F032389575}">
      <dsp:nvSpPr>
        <dsp:cNvPr id="0" name=""/>
        <dsp:cNvSpPr/>
      </dsp:nvSpPr>
      <dsp:spPr>
        <a:xfrm rot="16200000">
          <a:off x="4480508" y="2628308"/>
          <a:ext cx="656826" cy="47336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4551513" y="2793986"/>
        <a:ext cx="514817" cy="284018"/>
      </dsp:txXfrm>
    </dsp:sp>
    <dsp:sp modelId="{6F7A4BF6-2DEE-8943-B5FB-023E2D1F1A94}">
      <dsp:nvSpPr>
        <dsp:cNvPr id="0" name=""/>
        <dsp:cNvSpPr/>
      </dsp:nvSpPr>
      <dsp:spPr>
        <a:xfrm>
          <a:off x="3981374" y="1179824"/>
          <a:ext cx="1655094" cy="1237004"/>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Troubleshoot</a:t>
          </a:r>
        </a:p>
      </dsp:txBody>
      <dsp:txXfrm>
        <a:off x="4223757" y="1360979"/>
        <a:ext cx="1170328" cy="874694"/>
      </dsp:txXfrm>
    </dsp:sp>
    <dsp:sp modelId="{68602867-D1E7-9948-954F-71EA3B905D64}">
      <dsp:nvSpPr>
        <dsp:cNvPr id="0" name=""/>
        <dsp:cNvSpPr/>
      </dsp:nvSpPr>
      <dsp:spPr>
        <a:xfrm rot="19800000">
          <a:off x="5421255" y="1039299"/>
          <a:ext cx="584788" cy="47336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5430768" y="1169474"/>
        <a:ext cx="442779" cy="28401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8B6BAF-1689-4FDF-B571-89EF652B0E45}" type="datetimeFigureOut">
              <a:rPr lang="en-US"/>
              <a:t>4/5/2022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37EE6E-6416-4CA0-9C4A-214356E96545}" type="slidenum">
              <a:rPr lang="en-US"/>
              <a:t>‹#›</a:t>
            </a:fld>
            <a:endParaRPr lang="en-US"/>
          </a:p>
        </p:txBody>
      </p:sp>
    </p:spTree>
    <p:extLst>
      <p:ext uri="{BB962C8B-B14F-4D97-AF65-F5344CB8AC3E}">
        <p14:creationId xmlns:p14="http://schemas.microsoft.com/office/powerpoint/2010/main" val="25530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6DED74-2BE8-C740-9B09-27E1FA0146D9}" type="slidenum">
              <a:rPr lang="en-US" smtClean="0"/>
              <a:t>1</a:t>
            </a:fld>
            <a:endParaRPr lang="en-US"/>
          </a:p>
        </p:txBody>
      </p:sp>
    </p:spTree>
    <p:extLst>
      <p:ext uri="{BB962C8B-B14F-4D97-AF65-F5344CB8AC3E}">
        <p14:creationId xmlns:p14="http://schemas.microsoft.com/office/powerpoint/2010/main" val="3184462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So, as we talked about in September, we like to draw back to the overall theme of research reproducibility as pertains to data </a:t>
            </a:r>
          </a:p>
          <a:p>
            <a:r>
              <a:rPr lang="en-US">
                <a:cs typeface="Calibri"/>
              </a:rPr>
              <a:t>We created the analogy "the road to reproducibility", where the stops along the way allow us to standardize, streamline and communicate our data methods and research in a manner that is reproducible. </a:t>
            </a:r>
          </a:p>
          <a:p>
            <a:r>
              <a:rPr lang="en-US">
                <a:cs typeface="Calibri"/>
              </a:rPr>
              <a:t>These last few months we have focused specifically on honing our code for reuse, making dashboard developments more streamline through iterative code production and taking a closer look at data quality through comparing categorizations of data semantics and how this relates to interoperability. We have also made developments in the data catalogue and metadata. We can’t cover all of this today, so we will stick with the most relevant things, which include an overview of the dashboard development cycle, give you an update on our ongoing collaborations and then Deb will talk about the specifics of data tables in the cloud, dashboard developments and our launched API. </a:t>
            </a:r>
            <a:r>
              <a:rPr lang="en-US" u="sng">
                <a:cs typeface="Calibri"/>
              </a:rPr>
              <a:t>Ultimately, we are still working towards the goal of everyone in GBADs using the same data in all modelling and analytical efforts, so we can track and streamline data processes as our efforts continue to grow. </a:t>
            </a:r>
          </a:p>
          <a:p>
            <a:endParaRPr lang="en-US">
              <a:cs typeface="Calibri"/>
            </a:endParaRPr>
          </a:p>
        </p:txBody>
      </p:sp>
      <p:sp>
        <p:nvSpPr>
          <p:cNvPr id="4" name="Slide Number Placeholder 3"/>
          <p:cNvSpPr>
            <a:spLocks noGrp="1"/>
          </p:cNvSpPr>
          <p:nvPr>
            <p:ph type="sldNum" sz="quarter" idx="5"/>
          </p:nvPr>
        </p:nvSpPr>
        <p:spPr/>
        <p:txBody>
          <a:bodyPr/>
          <a:lstStyle/>
          <a:p>
            <a:fld id="{3D6DED74-2BE8-C740-9B09-27E1FA0146D9}" type="slidenum">
              <a:rPr lang="en-US" smtClean="0"/>
              <a:t>3</a:t>
            </a:fld>
            <a:endParaRPr lang="en-US"/>
          </a:p>
        </p:txBody>
      </p:sp>
    </p:spTree>
    <p:extLst>
      <p:ext uri="{BB962C8B-B14F-4D97-AF65-F5344CB8AC3E}">
        <p14:creationId xmlns:p14="http://schemas.microsoft.com/office/powerpoint/2010/main" val="451615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Note that I will be flowing through the diagram with my cursor! </a:t>
            </a:r>
          </a:p>
          <a:p>
            <a:r>
              <a:rPr lang="en-US"/>
              <a:t>Here we have the overview of our dashboard development cycle, which we have working on as we continue to streamline processes, develop more code and analytical procedures and clean, assess and analyze more data. </a:t>
            </a:r>
          </a:p>
          <a:p>
            <a:pPr marL="171450" indent="-171450">
              <a:buFont typeface="Arial" panose="020B0604020202020204" pitchFamily="34" charset="0"/>
              <a:buChar char="•"/>
            </a:pPr>
            <a:r>
              <a:rPr lang="en-US"/>
              <a:t> As always we started with data identification. we have soft launched our data acquisition form which is undergoing testing from other members of GBADs. </a:t>
            </a:r>
          </a:p>
          <a:p>
            <a:pPr marL="171450" indent="-171450">
              <a:buFont typeface="Arial" panose="020B0604020202020204" pitchFamily="34" charset="0"/>
              <a:buChar char="•"/>
            </a:pPr>
            <a:r>
              <a:rPr lang="en-US"/>
              <a:t>Once we have acquired the data source, we look at ingesting it. We again note the 3 ways that you can get data including scraping from PDFs, APIs and direct download. To date all of the Ethiopian data from the CSA reports have been scraped and cleaned. </a:t>
            </a:r>
          </a:p>
          <a:p>
            <a:pPr marL="171450" indent="-171450">
              <a:buFont typeface="Arial" panose="020B0604020202020204" pitchFamily="34" charset="0"/>
              <a:buChar char="•"/>
            </a:pPr>
            <a:r>
              <a:rPr lang="en-US">
                <a:cs typeface="Calibri"/>
              </a:rPr>
              <a:t>We then go to data cleaning which includes internal and external data quality, as we discussed in the September meeting. More recently we have been looking at the notion of semantic interoperability, which we define as “</a:t>
            </a:r>
            <a:r>
              <a:rPr lang="en-CA">
                <a:cs typeface="Calibri"/>
              </a:rPr>
              <a:t>t</a:t>
            </a:r>
            <a:r>
              <a:rPr lang="en-CA"/>
              <a:t>he ability to capture and combine the contextual and linguistic meaning of terms or ideas so that they can be applied to communicate between processes, themes, programs, and data”. This includes looking at how the categories of data differ between and within data sources.</a:t>
            </a:r>
          </a:p>
          <a:p>
            <a:pPr marL="171450" indent="-171450">
              <a:buFont typeface="Arial" panose="020B0604020202020204" pitchFamily="34" charset="0"/>
              <a:buChar char="•"/>
            </a:pPr>
            <a:r>
              <a:rPr lang="en-CA">
                <a:cs typeface="Calibri"/>
              </a:rPr>
              <a:t>Following cleaning, when applicable, we store data in the AWS cloud in databases that are designed by students. The tables can be accessed through an API, which Deb developed and has launched. If someone from Informatics can just put the info link to this in the chat. These tables are also used in the dashboard. The students have been working a lot on the modularization of the code, which Deb will talk about in more depth. </a:t>
            </a:r>
          </a:p>
          <a:p>
            <a:pPr marL="171450" indent="-171450">
              <a:buFont typeface="Arial" panose="020B0604020202020204" pitchFamily="34" charset="0"/>
              <a:buChar char="•"/>
            </a:pPr>
            <a:r>
              <a:rPr lang="en-CA">
                <a:cs typeface="Calibri"/>
              </a:rPr>
              <a:t>As mentioned, the data is made available through the dashboard and the API, which when accessed can be used in models. The outputs from the models end up flowing back into the dashboard. </a:t>
            </a:r>
          </a:p>
          <a:p>
            <a:pPr marL="171450" indent="-171450">
              <a:buFont typeface="Arial" panose="020B0604020202020204" pitchFamily="34" charset="0"/>
              <a:buChar char="•"/>
            </a:pPr>
            <a:r>
              <a:rPr lang="en-CA">
                <a:cs typeface="Calibri"/>
              </a:rPr>
              <a:t>Finally, cleaning of data and models are documented in metadata, stored in the graph database and what I’m working on now is making the metadata query-able via an online data catalogue tool. </a:t>
            </a:r>
          </a:p>
          <a:p>
            <a:pPr marL="171450" indent="-171450">
              <a:buFont typeface="Arial" panose="020B0604020202020204" pitchFamily="34" charset="0"/>
              <a:buChar char="•"/>
            </a:pPr>
            <a:r>
              <a:rPr lang="en-CA">
                <a:cs typeface="Calibri"/>
              </a:rPr>
              <a:t>The large arrows around these process represent that this is all an iterative process. We are constantly making changes, adding more data and making improvements and adding to the code and the dashboard. </a:t>
            </a:r>
            <a:endParaRPr lang="en-US">
              <a:cs typeface="Calibri"/>
            </a:endParaRPr>
          </a:p>
        </p:txBody>
      </p:sp>
      <p:sp>
        <p:nvSpPr>
          <p:cNvPr id="4" name="Slide Number Placeholder 3"/>
          <p:cNvSpPr>
            <a:spLocks noGrp="1"/>
          </p:cNvSpPr>
          <p:nvPr>
            <p:ph type="sldNum" sz="quarter" idx="5"/>
          </p:nvPr>
        </p:nvSpPr>
        <p:spPr/>
        <p:txBody>
          <a:bodyPr/>
          <a:lstStyle/>
          <a:p>
            <a:fld id="{4D37EE6E-6416-4CA0-9C4A-214356E96545}" type="slidenum">
              <a:rPr lang="en-US" smtClean="0"/>
              <a:t>4</a:t>
            </a:fld>
            <a:endParaRPr lang="en-US"/>
          </a:p>
        </p:txBody>
      </p:sp>
    </p:spTree>
    <p:extLst>
      <p:ext uri="{BB962C8B-B14F-4D97-AF65-F5344CB8AC3E}">
        <p14:creationId xmlns:p14="http://schemas.microsoft.com/office/powerpoint/2010/main" val="4005330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90000"/>
              </a:lnSpc>
              <a:spcBef>
                <a:spcPts val="750"/>
              </a:spcBef>
              <a:buFont typeface="Arial"/>
              <a:buNone/>
            </a:pPr>
            <a:r>
              <a:rPr lang="en-US">
                <a:cs typeface="Calibri"/>
              </a:rPr>
              <a:t>Which Deb will talk about, our latest developments in the development cycle that we would like to showcase today include adding data to databases, modularizing code to make dashboard development more accessible, including more data in the dashboards and development of an API where you can get data. </a:t>
            </a:r>
          </a:p>
        </p:txBody>
      </p:sp>
      <p:sp>
        <p:nvSpPr>
          <p:cNvPr id="4" name="Slide Number Placeholder 3"/>
          <p:cNvSpPr>
            <a:spLocks noGrp="1"/>
          </p:cNvSpPr>
          <p:nvPr>
            <p:ph type="sldNum" sz="quarter" idx="5"/>
          </p:nvPr>
        </p:nvSpPr>
        <p:spPr/>
        <p:txBody>
          <a:bodyPr/>
          <a:lstStyle/>
          <a:p>
            <a:fld id="{3D6DED74-2BE8-C740-9B09-27E1FA0146D9}" type="slidenum">
              <a:rPr lang="en-US" smtClean="0"/>
              <a:t>5</a:t>
            </a:fld>
            <a:endParaRPr lang="en-US"/>
          </a:p>
        </p:txBody>
      </p:sp>
    </p:spTree>
    <p:extLst>
      <p:ext uri="{BB962C8B-B14F-4D97-AF65-F5344CB8AC3E}">
        <p14:creationId xmlns:p14="http://schemas.microsoft.com/office/powerpoint/2010/main" val="128673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have had numerous meetings and presentations, both internal and external to GBADs, of which some of the most noteworthy, or those that may lead to further collaboration include:</a:t>
            </a:r>
            <a:endParaRPr lang="en-US">
              <a:cs typeface="Calibri"/>
            </a:endParaRPr>
          </a:p>
          <a:p>
            <a:r>
              <a:rPr lang="en-US"/>
              <a:t>- Our meeting with Tom Chaloner from the Global Burden of Crop Loss (GBCL) where we discussed challenges with data. While they are looking at crops we share many of the same difficulties with data governance and understanding provenance – we are continuing to meet with these folks to talk about how we can help each other approach and overcome these challenges </a:t>
            </a:r>
            <a:endParaRPr lang="en-US">
              <a:cs typeface="Calibri"/>
            </a:endParaRPr>
          </a:p>
          <a:p>
            <a:r>
              <a:rPr lang="en-US">
                <a:cs typeface="Calibri"/>
              </a:rPr>
              <a:t>- The presentation of our progress to OIE leadership last month. They were very interested in our work on the dashboard, API and the data governance handbook</a:t>
            </a:r>
          </a:p>
          <a:p>
            <a:r>
              <a:rPr lang="en-US">
                <a:cs typeface="Calibri"/>
              </a:rPr>
              <a:t>- We also had a very interesting meeting with Coralina Patterson from the Canadian Sheep Federation where we learned about their sheep tracking system. We look forward to keep up with their work and discuss data possibilities.</a:t>
            </a:r>
          </a:p>
          <a:p>
            <a:r>
              <a:rPr lang="en-US">
                <a:cs typeface="Calibri"/>
              </a:rPr>
              <a:t>- We met with Erin Chu from Open Data at Amazon Web Services (AWS) to discuss options to host data in their open repositories </a:t>
            </a:r>
          </a:p>
          <a:p>
            <a:r>
              <a:rPr lang="en-US">
                <a:cs typeface="Calibri"/>
              </a:rPr>
              <a:t>- We have had ongoing meetings and collaborations with Helen and Marie about strategies to visualize and quantify data quality on dashboards</a:t>
            </a:r>
          </a:p>
          <a:p>
            <a:r>
              <a:rPr lang="en-US">
                <a:cs typeface="Calibri"/>
              </a:rPr>
              <a:t>- Further, I have recently become an </a:t>
            </a:r>
            <a:r>
              <a:rPr lang="en-US"/>
              <a:t>inaugural </a:t>
            </a:r>
            <a:r>
              <a:rPr lang="en-US">
                <a:cs typeface="Calibri"/>
              </a:rPr>
              <a:t>Fellow with the Datasphere Initiative where I have the opportunity to conceptualize the idea of the datasphere and discuss data governance and ownership with other professionals </a:t>
            </a:r>
          </a:p>
          <a:p>
            <a:r>
              <a:rPr lang="en-US">
                <a:cs typeface="Calibri"/>
              </a:rPr>
              <a:t>- And more... those listed are historic but show our ongoing efforts to map the data space and understand the overlaps between GBADs and other data driven efforts. </a:t>
            </a:r>
          </a:p>
          <a:p>
            <a:r>
              <a:rPr lang="en-US">
                <a:cs typeface="Calibri"/>
              </a:rPr>
              <a:t>… Now on to Deb for a little overview on the specifics! </a:t>
            </a:r>
          </a:p>
        </p:txBody>
      </p:sp>
      <p:sp>
        <p:nvSpPr>
          <p:cNvPr id="4" name="Slide Number Placeholder 3"/>
          <p:cNvSpPr>
            <a:spLocks noGrp="1"/>
          </p:cNvSpPr>
          <p:nvPr>
            <p:ph type="sldNum" sz="quarter" idx="5"/>
          </p:nvPr>
        </p:nvSpPr>
        <p:spPr/>
        <p:txBody>
          <a:bodyPr/>
          <a:lstStyle/>
          <a:p>
            <a:fld id="{4D37EE6E-6416-4CA0-9C4A-214356E96545}" type="slidenum">
              <a:rPr lang="en-US"/>
              <a:t>6</a:t>
            </a:fld>
            <a:endParaRPr lang="en-US"/>
          </a:p>
        </p:txBody>
      </p:sp>
    </p:spTree>
    <p:extLst>
      <p:ext uri="{BB962C8B-B14F-4D97-AF65-F5344CB8AC3E}">
        <p14:creationId xmlns:p14="http://schemas.microsoft.com/office/powerpoint/2010/main" val="15325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hyperlink" Target="https://animalhealthmetrics.org/" TargetMode="External"/><Relationship Id="rId21" Type="http://schemas.openxmlformats.org/officeDocument/2006/relationships/image" Target="../media/image19.tiff"/><Relationship Id="rId7" Type="http://schemas.openxmlformats.org/officeDocument/2006/relationships/image" Target="../media/image5.jpeg"/><Relationship Id="rId12" Type="http://schemas.openxmlformats.org/officeDocument/2006/relationships/image" Target="../media/image10.jpeg"/><Relationship Id="rId17" Type="http://schemas.openxmlformats.org/officeDocument/2006/relationships/image" Target="../media/image15.jpeg"/><Relationship Id="rId2" Type="http://schemas.openxmlformats.org/officeDocument/2006/relationships/image" Target="../media/image1.tiff"/><Relationship Id="rId16" Type="http://schemas.openxmlformats.org/officeDocument/2006/relationships/image" Target="../media/image14.tiff"/><Relationship Id="rId20" Type="http://schemas.openxmlformats.org/officeDocument/2006/relationships/image" Target="../media/image18.tiff"/><Relationship Id="rId1" Type="http://schemas.openxmlformats.org/officeDocument/2006/relationships/slideMaster" Target="../slideMasters/slideMaster2.xml"/><Relationship Id="rId6" Type="http://schemas.openxmlformats.org/officeDocument/2006/relationships/image" Target="../media/image4.jpeg"/><Relationship Id="rId11" Type="http://schemas.openxmlformats.org/officeDocument/2006/relationships/image" Target="../media/image9.png"/><Relationship Id="rId24" Type="http://schemas.openxmlformats.org/officeDocument/2006/relationships/image" Target="../media/image22.jpeg"/><Relationship Id="rId5" Type="http://schemas.openxmlformats.org/officeDocument/2006/relationships/image" Target="../media/image3.png"/><Relationship Id="rId15" Type="http://schemas.openxmlformats.org/officeDocument/2006/relationships/image" Target="../media/image13.jpeg"/><Relationship Id="rId23" Type="http://schemas.openxmlformats.org/officeDocument/2006/relationships/image" Target="../media/image21.png"/><Relationship Id="rId10" Type="http://schemas.openxmlformats.org/officeDocument/2006/relationships/image" Target="../media/image8.tiff"/><Relationship Id="rId19" Type="http://schemas.openxmlformats.org/officeDocument/2006/relationships/image" Target="../media/image17.png"/><Relationship Id="rId4" Type="http://schemas.openxmlformats.org/officeDocument/2006/relationships/image" Target="../media/image2.tiff"/><Relationship Id="rId9" Type="http://schemas.openxmlformats.org/officeDocument/2006/relationships/image" Target="../media/image7.jpeg"/><Relationship Id="rId14" Type="http://schemas.openxmlformats.org/officeDocument/2006/relationships/image" Target="../media/image12.jpeg"/><Relationship Id="rId22" Type="http://schemas.openxmlformats.org/officeDocument/2006/relationships/image" Target="../media/image20.jpeg"/></Relationships>
</file>

<file path=ppt/slideLayouts/_rels/slideLayout13.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hyperlink" Target="https://animalhealthmetrics.org/" TargetMode="External"/><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78" indent="0" algn="ctr">
              <a:buNone/>
              <a:defRPr sz="2000"/>
            </a:lvl2pPr>
            <a:lvl3pPr marL="914354" indent="0" algn="ctr">
              <a:buNone/>
              <a:defRPr sz="19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p>
        </p:txBody>
      </p:sp>
      <p:sp>
        <p:nvSpPr>
          <p:cNvPr id="12" name="Rectangle 11"/>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sp>
        <p:nvSpPr>
          <p:cNvPr id="14" name="TextBox 13"/>
          <p:cNvSpPr txBox="1"/>
          <p:nvPr userDrawn="1"/>
        </p:nvSpPr>
        <p:spPr>
          <a:xfrm>
            <a:off x="3822865" y="6226827"/>
            <a:ext cx="4727449" cy="677106"/>
          </a:xfrm>
          <a:prstGeom prst="rect">
            <a:avLst/>
          </a:prstGeom>
          <a:noFill/>
        </p:spPr>
        <p:txBody>
          <a:bodyPr wrap="square" lIns="91439" tIns="45719" rIns="91439" bIns="45719" rtlCol="0">
            <a:spAutoFit/>
          </a:bodyPr>
          <a:lstStyle/>
          <a:p>
            <a:pPr algn="ctr"/>
            <a:r>
              <a:rPr lang="en-US" i="1"/>
              <a:t>Strategy Meeting</a:t>
            </a:r>
          </a:p>
          <a:p>
            <a:pPr algn="ctr"/>
            <a:r>
              <a:rPr lang="en-US" i="1"/>
              <a:t>Wednesday 9</a:t>
            </a:r>
            <a:r>
              <a:rPr lang="en-US" i="1" baseline="30000"/>
              <a:t>th</a:t>
            </a:r>
            <a:r>
              <a:rPr lang="en-US" i="1"/>
              <a:t> June 2021</a:t>
            </a:r>
          </a:p>
        </p:txBody>
      </p:sp>
      <p:pic>
        <p:nvPicPr>
          <p:cNvPr id="4" name="Picture 3">
            <a:extLst>
              <a:ext uri="{FF2B5EF4-FFF2-40B4-BE49-F238E27FC236}">
                <a16:creationId xmlns:a16="http://schemas.microsoft.com/office/drawing/2014/main" id="{B74E8388-7252-1748-8B74-3D1A7301EF26}"/>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25" name="Rectangle 24">
            <a:extLst>
              <a:ext uri="{FF2B5EF4-FFF2-40B4-BE49-F238E27FC236}">
                <a16:creationId xmlns:a16="http://schemas.microsoft.com/office/drawing/2014/main" id="{87EF5E21-6492-7A4C-AB87-1B13C4E30F6A}"/>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pic>
        <p:nvPicPr>
          <p:cNvPr id="27" name="Picture 26">
            <a:extLst>
              <a:ext uri="{FF2B5EF4-FFF2-40B4-BE49-F238E27FC236}">
                <a16:creationId xmlns:a16="http://schemas.microsoft.com/office/drawing/2014/main" id="{490B5BE3-A76D-E24D-94AA-67F5661632FA}"/>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646968" y="1583815"/>
            <a:ext cx="1847579" cy="761503"/>
          </a:xfrm>
          <a:prstGeom prst="rect">
            <a:avLst/>
          </a:prstGeom>
        </p:spPr>
      </p:pic>
      <p:pic>
        <p:nvPicPr>
          <p:cNvPr id="44" name="Picture 43">
            <a:extLst>
              <a:ext uri="{FF2B5EF4-FFF2-40B4-BE49-F238E27FC236}">
                <a16:creationId xmlns:a16="http://schemas.microsoft.com/office/drawing/2014/main" id="{70AB7C0E-2D53-C447-8A02-B3678CD89977}"/>
              </a:ext>
            </a:extLst>
          </p:cNvPr>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89260" y="145569"/>
            <a:ext cx="1509019" cy="523988"/>
          </a:xfrm>
          <a:prstGeom prst="rect">
            <a:avLst/>
          </a:prstGeom>
        </p:spPr>
      </p:pic>
      <p:pic>
        <p:nvPicPr>
          <p:cNvPr id="45" name="Picture 44" descr="hautrapport">
            <a:extLst>
              <a:ext uri="{FF2B5EF4-FFF2-40B4-BE49-F238E27FC236}">
                <a16:creationId xmlns:a16="http://schemas.microsoft.com/office/drawing/2014/main" id="{EA3EED19-8A42-754E-B7DC-C9162E3B9D30}"/>
              </a:ext>
            </a:extLst>
          </p:cNvPr>
          <p:cNvPicPr/>
          <p:nvPr userDrawn="1"/>
        </p:nvPicPr>
        <p:blipFill rotWithShape="1">
          <a:blip r:embed="rId6" cstate="screen">
            <a:extLst>
              <a:ext uri="{28A0092B-C50C-407E-A947-70E740481C1C}">
                <a14:useLocalDpi xmlns:a14="http://schemas.microsoft.com/office/drawing/2010/main"/>
              </a:ext>
            </a:extLst>
          </a:blip>
          <a:srcRect/>
          <a:stretch/>
        </p:blipFill>
        <p:spPr bwMode="auto">
          <a:xfrm>
            <a:off x="171187" y="159941"/>
            <a:ext cx="1222589" cy="514060"/>
          </a:xfrm>
          <a:prstGeom prst="rect">
            <a:avLst/>
          </a:prstGeom>
          <a:noFill/>
          <a:ln>
            <a:noFill/>
          </a:ln>
          <a:extLst>
            <a:ext uri="{53640926-AAD7-44d8-BBD7-CCE9431645EC}">
              <a14:shadowObscured xmlns:a14="http://schemas.microsoft.com/office/drawing/2010/main" xmlns=""/>
            </a:ext>
          </a:extLst>
        </p:spPr>
      </p:pic>
      <p:pic>
        <p:nvPicPr>
          <p:cNvPr id="46" name="Picture 45" descr="logo_red_72dpi_2100x420px.jpg">
            <a:extLst>
              <a:ext uri="{FF2B5EF4-FFF2-40B4-BE49-F238E27FC236}">
                <a16:creationId xmlns:a16="http://schemas.microsoft.com/office/drawing/2014/main" id="{028C9510-1897-A544-9985-EC4E74CC308A}"/>
              </a:ext>
            </a:extLst>
          </p:cNvPr>
          <p:cNvPicPr/>
          <p:nvPr userDrawn="1"/>
        </p:nvPicPr>
        <p:blipFill>
          <a:blip r:embed="rId7" cstate="screen">
            <a:extLst>
              <a:ext uri="{28A0092B-C50C-407E-A947-70E740481C1C}">
                <a14:useLocalDpi xmlns:a14="http://schemas.microsoft.com/office/drawing/2010/main"/>
              </a:ext>
            </a:extLst>
          </a:blip>
          <a:stretch>
            <a:fillRect/>
          </a:stretch>
        </p:blipFill>
        <p:spPr>
          <a:xfrm>
            <a:off x="1815028" y="204122"/>
            <a:ext cx="2509520" cy="513715"/>
          </a:xfrm>
          <a:prstGeom prst="rect">
            <a:avLst/>
          </a:prstGeom>
        </p:spPr>
      </p:pic>
      <p:pic>
        <p:nvPicPr>
          <p:cNvPr id="47" name="Picture 46" descr="Murdoch_Port_RGB_1200px.jpg">
            <a:extLst>
              <a:ext uri="{FF2B5EF4-FFF2-40B4-BE49-F238E27FC236}">
                <a16:creationId xmlns:a16="http://schemas.microsoft.com/office/drawing/2014/main" id="{EA23FF1B-592B-814F-8184-869FE253FD42}"/>
              </a:ext>
            </a:extLst>
          </p:cNvPr>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7384868" y="877230"/>
            <a:ext cx="930239" cy="756593"/>
          </a:xfrm>
          <a:prstGeom prst="rect">
            <a:avLst/>
          </a:prstGeom>
        </p:spPr>
      </p:pic>
      <p:pic>
        <p:nvPicPr>
          <p:cNvPr id="48" name="Picture 47">
            <a:extLst>
              <a:ext uri="{FF2B5EF4-FFF2-40B4-BE49-F238E27FC236}">
                <a16:creationId xmlns:a16="http://schemas.microsoft.com/office/drawing/2014/main" id="{F818F36F-594B-084F-8FCF-52DC83917CAC}"/>
              </a:ext>
            </a:extLst>
          </p:cNvPr>
          <p:cNvPicPr/>
          <p:nvPr userDrawn="1"/>
        </p:nvPicPr>
        <p:blipFill>
          <a:blip r:embed="rId9" cstate="screen">
            <a:extLst>
              <a:ext uri="{28A0092B-C50C-407E-A947-70E740481C1C}">
                <a14:useLocalDpi xmlns:a14="http://schemas.microsoft.com/office/drawing/2010/main"/>
              </a:ext>
            </a:extLst>
          </a:blip>
          <a:stretch>
            <a:fillRect/>
          </a:stretch>
        </p:blipFill>
        <p:spPr>
          <a:xfrm>
            <a:off x="8810913" y="1016701"/>
            <a:ext cx="1378907" cy="418083"/>
          </a:xfrm>
          <a:prstGeom prst="rect">
            <a:avLst/>
          </a:prstGeom>
        </p:spPr>
      </p:pic>
      <p:pic>
        <p:nvPicPr>
          <p:cNvPr id="49" name="Picture 48">
            <a:extLst>
              <a:ext uri="{FF2B5EF4-FFF2-40B4-BE49-F238E27FC236}">
                <a16:creationId xmlns:a16="http://schemas.microsoft.com/office/drawing/2014/main" id="{4CB04BC6-9C5F-A34B-9885-BC56EF4C40FC}"/>
              </a:ext>
            </a:extLst>
          </p:cNvPr>
          <p:cNvPicPr/>
          <p:nvPr userDrawn="1"/>
        </p:nvPicPr>
        <p:blipFill>
          <a:blip r:embed="rId10" cstate="screen">
            <a:extLst>
              <a:ext uri="{28A0092B-C50C-407E-A947-70E740481C1C}">
                <a14:useLocalDpi xmlns:a14="http://schemas.microsoft.com/office/drawing/2010/main"/>
              </a:ext>
            </a:extLst>
          </a:blip>
          <a:stretch>
            <a:fillRect/>
          </a:stretch>
        </p:blipFill>
        <p:spPr>
          <a:xfrm>
            <a:off x="461040" y="1612968"/>
            <a:ext cx="666839" cy="544843"/>
          </a:xfrm>
          <a:prstGeom prst="rect">
            <a:avLst/>
          </a:prstGeom>
        </p:spPr>
      </p:pic>
      <p:pic>
        <p:nvPicPr>
          <p:cNvPr id="50" name="Picture 49">
            <a:extLst>
              <a:ext uri="{FF2B5EF4-FFF2-40B4-BE49-F238E27FC236}">
                <a16:creationId xmlns:a16="http://schemas.microsoft.com/office/drawing/2014/main" id="{CF8E1A0A-0D04-CA4B-A2B4-EA5E58542A24}"/>
              </a:ext>
            </a:extLst>
          </p:cNvPr>
          <p:cNvPicPr/>
          <p:nvPr userDrawn="1"/>
        </p:nvPicPr>
        <p:blipFill>
          <a:blip r:embed="rId11" cstate="screen">
            <a:extLst>
              <a:ext uri="{28A0092B-C50C-407E-A947-70E740481C1C}">
                <a14:useLocalDpi xmlns:a14="http://schemas.microsoft.com/office/drawing/2010/main"/>
              </a:ext>
            </a:extLst>
          </a:blip>
          <a:stretch>
            <a:fillRect/>
          </a:stretch>
        </p:blipFill>
        <p:spPr>
          <a:xfrm>
            <a:off x="4766448" y="899969"/>
            <a:ext cx="513656" cy="591771"/>
          </a:xfrm>
          <a:prstGeom prst="rect">
            <a:avLst/>
          </a:prstGeom>
        </p:spPr>
      </p:pic>
      <p:pic>
        <p:nvPicPr>
          <p:cNvPr id="51" name="Picture 4" descr="University of Guelph logotype stacked on two lines">
            <a:extLst>
              <a:ext uri="{FF2B5EF4-FFF2-40B4-BE49-F238E27FC236}">
                <a16:creationId xmlns:a16="http://schemas.microsoft.com/office/drawing/2014/main" id="{C6D2BAE7-1DDD-1C44-9480-FB70C258945F}"/>
              </a:ext>
            </a:extLst>
          </p:cNvPr>
          <p:cNvPicPr>
            <a:picLocks noChangeAspect="1" noChangeArrowheads="1"/>
          </p:cNvPicPr>
          <p:nvPr userDrawn="1"/>
        </p:nvPicPr>
        <p:blipFill>
          <a:blip r:embed="rId12" cstate="screen">
            <a:extLst>
              <a:ext uri="{28A0092B-C50C-407E-A947-70E740481C1C}">
                <a14:useLocalDpi xmlns:a14="http://schemas.microsoft.com/office/drawing/2010/main"/>
              </a:ext>
            </a:extLst>
          </a:blip>
          <a:srcRect/>
          <a:stretch>
            <a:fillRect/>
          </a:stretch>
        </p:blipFill>
        <p:spPr bwMode="auto">
          <a:xfrm>
            <a:off x="2689870" y="933839"/>
            <a:ext cx="1607679" cy="521603"/>
          </a:xfrm>
          <a:prstGeom prst="rect">
            <a:avLst/>
          </a:prstGeom>
          <a:noFill/>
          <a:extLst>
            <a:ext uri="{909E8E84-426E-40dd-AFC4-6F175D3DCCD1}">
              <a14:hiddenFill xmlns:a14="http://schemas.microsoft.com/office/drawing/2010/main" xmlns="">
                <a:solidFill>
                  <a:srgbClr val="FFFFFF"/>
                </a:solidFill>
              </a14:hiddenFill>
            </a:ext>
          </a:extLst>
        </p:spPr>
      </p:pic>
      <p:pic>
        <p:nvPicPr>
          <p:cNvPr id="52" name="Picture 51">
            <a:extLst>
              <a:ext uri="{FF2B5EF4-FFF2-40B4-BE49-F238E27FC236}">
                <a16:creationId xmlns:a16="http://schemas.microsoft.com/office/drawing/2014/main" id="{92AA514D-371E-0645-9248-351CB2CEDCF4}"/>
              </a:ext>
            </a:extLst>
          </p:cNvPr>
          <p:cNvPicPr>
            <a:picLocks noChangeAspect="1"/>
          </p:cNvPicPr>
          <p:nvPr userDrawn="1"/>
        </p:nvPicPr>
        <p:blipFill>
          <a:blip r:embed="rId13"/>
          <a:stretch>
            <a:fillRect/>
          </a:stretch>
        </p:blipFill>
        <p:spPr>
          <a:xfrm>
            <a:off x="223173" y="759466"/>
            <a:ext cx="774649" cy="774649"/>
          </a:xfrm>
          <a:prstGeom prst="rect">
            <a:avLst/>
          </a:prstGeom>
        </p:spPr>
      </p:pic>
      <p:pic>
        <p:nvPicPr>
          <p:cNvPr id="53" name="Picture 52" descr="/var/folders/mw/kfp05vf53_306c9d82jbdfmm0000gn/T/com.microsoft.Word/Content.MSO/99F304FF.tmp">
            <a:extLst>
              <a:ext uri="{FF2B5EF4-FFF2-40B4-BE49-F238E27FC236}">
                <a16:creationId xmlns:a16="http://schemas.microsoft.com/office/drawing/2014/main" id="{74D34BF0-3D4B-D642-8BAE-D0D1110B7AB3}"/>
              </a:ext>
            </a:extLst>
          </p:cNvPr>
          <p:cNvPicPr/>
          <p:nvPr userDrawn="1"/>
        </p:nvPicPr>
        <p:blipFill>
          <a:blip r:embed="rId14" cstate="screen">
            <a:extLst>
              <a:ext uri="{28A0092B-C50C-407E-A947-70E740481C1C}">
                <a14:useLocalDpi xmlns:a14="http://schemas.microsoft.com/office/drawing/2010/main"/>
              </a:ext>
            </a:extLst>
          </a:blip>
          <a:stretch>
            <a:fillRect/>
          </a:stretch>
        </p:blipFill>
        <p:spPr bwMode="auto">
          <a:xfrm>
            <a:off x="5818040" y="936617"/>
            <a:ext cx="1428115" cy="445135"/>
          </a:xfrm>
          <a:prstGeom prst="rect">
            <a:avLst/>
          </a:prstGeom>
        </p:spPr>
      </p:pic>
      <p:pic>
        <p:nvPicPr>
          <p:cNvPr id="54" name="Picture 53" descr="/var/folders/mw/kfp05vf53_306c9d82jbdfmm0000gn/T/com.microsoft.Word/Content.MSO/F81B5665.tmp">
            <a:extLst>
              <a:ext uri="{FF2B5EF4-FFF2-40B4-BE49-F238E27FC236}">
                <a16:creationId xmlns:a16="http://schemas.microsoft.com/office/drawing/2014/main" id="{3CCE23D5-0748-894C-917D-A06344A6DB6C}"/>
              </a:ext>
            </a:extLst>
          </p:cNvPr>
          <p:cNvPicPr/>
          <p:nvPr userDrawn="1"/>
        </p:nvPicPr>
        <p:blipFill>
          <a:blip r:embed="rId15" cstate="screen">
            <a:extLst>
              <a:ext uri="{28A0092B-C50C-407E-A947-70E740481C1C}">
                <a14:useLocalDpi xmlns:a14="http://schemas.microsoft.com/office/drawing/2010/main"/>
              </a:ext>
            </a:extLst>
          </a:blip>
          <a:stretch>
            <a:fillRect/>
          </a:stretch>
        </p:blipFill>
        <p:spPr bwMode="auto">
          <a:xfrm>
            <a:off x="1679640" y="1662572"/>
            <a:ext cx="1602105" cy="532131"/>
          </a:xfrm>
          <a:prstGeom prst="rect">
            <a:avLst/>
          </a:prstGeom>
        </p:spPr>
      </p:pic>
      <p:pic>
        <p:nvPicPr>
          <p:cNvPr id="55" name="Picture 54">
            <a:extLst>
              <a:ext uri="{FF2B5EF4-FFF2-40B4-BE49-F238E27FC236}">
                <a16:creationId xmlns:a16="http://schemas.microsoft.com/office/drawing/2014/main" id="{616D467A-64AC-BC4D-BDCF-1D67F79DC3DC}"/>
              </a:ext>
            </a:extLst>
          </p:cNvPr>
          <p:cNvPicPr/>
          <p:nvPr userDrawn="1"/>
        </p:nvPicPr>
        <p:blipFill>
          <a:blip r:embed="rId16" cstate="screen">
            <a:extLst>
              <a:ext uri="{28A0092B-C50C-407E-A947-70E740481C1C}">
                <a14:useLocalDpi xmlns:a14="http://schemas.microsoft.com/office/drawing/2010/main"/>
              </a:ext>
            </a:extLst>
          </a:blip>
          <a:stretch>
            <a:fillRect/>
          </a:stretch>
        </p:blipFill>
        <p:spPr bwMode="auto">
          <a:xfrm>
            <a:off x="5524446" y="1552717"/>
            <a:ext cx="2893053" cy="652396"/>
          </a:xfrm>
          <a:prstGeom prst="rect">
            <a:avLst/>
          </a:prstGeom>
        </p:spPr>
      </p:pic>
      <p:pic>
        <p:nvPicPr>
          <p:cNvPr id="56" name="Picture 55" descr="/var/folders/mw/kfp05vf53_306c9d82jbdfmm0000gn/T/com.microsoft.Word/Content.MSO/9649BABB.tmp">
            <a:extLst>
              <a:ext uri="{FF2B5EF4-FFF2-40B4-BE49-F238E27FC236}">
                <a16:creationId xmlns:a16="http://schemas.microsoft.com/office/drawing/2014/main" id="{DA900F1F-7F39-374E-89CF-1C71212AD764}"/>
              </a:ext>
            </a:extLst>
          </p:cNvPr>
          <p:cNvPicPr/>
          <p:nvPr userDrawn="1"/>
        </p:nvPicPr>
        <p:blipFill>
          <a:blip r:embed="rId17" cstate="screen">
            <a:extLst>
              <a:ext uri="{28A0092B-C50C-407E-A947-70E740481C1C}">
                <a14:useLocalDpi xmlns:a14="http://schemas.microsoft.com/office/drawing/2010/main"/>
              </a:ext>
            </a:extLst>
          </a:blip>
          <a:stretch>
            <a:fillRect/>
          </a:stretch>
        </p:blipFill>
        <p:spPr bwMode="auto">
          <a:xfrm>
            <a:off x="10738818" y="1633823"/>
            <a:ext cx="1209905" cy="523988"/>
          </a:xfrm>
          <a:prstGeom prst="rect">
            <a:avLst/>
          </a:prstGeom>
        </p:spPr>
      </p:pic>
      <p:pic>
        <p:nvPicPr>
          <p:cNvPr id="57" name="Image1">
            <a:extLst>
              <a:ext uri="{FF2B5EF4-FFF2-40B4-BE49-F238E27FC236}">
                <a16:creationId xmlns:a16="http://schemas.microsoft.com/office/drawing/2014/main" id="{0A74C319-E7CF-DC47-B55A-8BCB2FBB50D0}"/>
              </a:ext>
            </a:extLst>
          </p:cNvPr>
          <p:cNvPicPr/>
          <p:nvPr userDrawn="1"/>
        </p:nvPicPr>
        <p:blipFill>
          <a:blip r:embed="rId18" cstate="screen">
            <a:extLst>
              <a:ext uri="{28A0092B-C50C-407E-A947-70E740481C1C}">
                <a14:useLocalDpi xmlns:a14="http://schemas.microsoft.com/office/drawing/2010/main"/>
              </a:ext>
            </a:extLst>
          </a:blip>
          <a:stretch>
            <a:fillRect/>
          </a:stretch>
        </p:blipFill>
        <p:spPr bwMode="auto">
          <a:xfrm>
            <a:off x="4824508" y="86598"/>
            <a:ext cx="2249805" cy="617855"/>
          </a:xfrm>
          <a:prstGeom prst="rect">
            <a:avLst/>
          </a:prstGeom>
        </p:spPr>
      </p:pic>
      <p:pic>
        <p:nvPicPr>
          <p:cNvPr id="58" name="Image 1" descr="UK Aid logo">
            <a:extLst>
              <a:ext uri="{FF2B5EF4-FFF2-40B4-BE49-F238E27FC236}">
                <a16:creationId xmlns:a16="http://schemas.microsoft.com/office/drawing/2014/main" id="{562043E3-4F52-1641-AFDD-F5FEC57A461C}"/>
              </a:ext>
            </a:extLst>
          </p:cNvPr>
          <p:cNvPicPr/>
          <p:nvPr userDrawn="1"/>
        </p:nvPicPr>
        <p:blipFill rotWithShape="1">
          <a:blip r:embed="rId19" cstate="screen">
            <a:extLst>
              <a:ext uri="{28A0092B-C50C-407E-A947-70E740481C1C}">
                <a14:useLocalDpi xmlns:a14="http://schemas.microsoft.com/office/drawing/2010/main"/>
              </a:ext>
            </a:extLst>
          </a:blip>
          <a:srcRect/>
          <a:stretch/>
        </p:blipFill>
        <p:spPr bwMode="auto">
          <a:xfrm>
            <a:off x="7574273" y="65521"/>
            <a:ext cx="745744" cy="761504"/>
          </a:xfrm>
          <a:prstGeom prst="rect">
            <a:avLst/>
          </a:prstGeom>
          <a:noFill/>
          <a:ln>
            <a:noFill/>
          </a:ln>
          <a:extLst>
            <a:ext uri="{53640926-AAD7-44d8-BBD7-CCE9431645EC}">
              <a14:shadowObscured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xmlns=""/>
            </a:ext>
          </a:extLst>
        </p:spPr>
      </p:pic>
      <p:pic>
        <p:nvPicPr>
          <p:cNvPr id="59" name="Picture 58">
            <a:extLst>
              <a:ext uri="{FF2B5EF4-FFF2-40B4-BE49-F238E27FC236}">
                <a16:creationId xmlns:a16="http://schemas.microsoft.com/office/drawing/2014/main" id="{F552643A-B44A-024B-8D35-0D61183F7FA5}"/>
              </a:ext>
            </a:extLst>
          </p:cNvPr>
          <p:cNvPicPr/>
          <p:nvPr userDrawn="1"/>
        </p:nvPicPr>
        <p:blipFill>
          <a:blip r:embed="rId20" cstate="screen">
            <a:extLst>
              <a:ext uri="{28A0092B-C50C-407E-A947-70E740481C1C}">
                <a14:useLocalDpi xmlns:a14="http://schemas.microsoft.com/office/drawing/2010/main"/>
              </a:ext>
            </a:extLst>
          </a:blip>
          <a:stretch>
            <a:fillRect/>
          </a:stretch>
        </p:blipFill>
        <p:spPr>
          <a:xfrm>
            <a:off x="11010725" y="805702"/>
            <a:ext cx="681567" cy="706967"/>
          </a:xfrm>
          <a:prstGeom prst="rect">
            <a:avLst/>
          </a:prstGeom>
        </p:spPr>
      </p:pic>
      <p:pic>
        <p:nvPicPr>
          <p:cNvPr id="60" name="Picture 59">
            <a:extLst>
              <a:ext uri="{FF2B5EF4-FFF2-40B4-BE49-F238E27FC236}">
                <a16:creationId xmlns:a16="http://schemas.microsoft.com/office/drawing/2014/main" id="{39ED9183-25C8-AE4D-ACFA-1D92F8AF9D80}"/>
              </a:ext>
            </a:extLst>
          </p:cNvPr>
          <p:cNvPicPr/>
          <p:nvPr userDrawn="1"/>
        </p:nvPicPr>
        <p:blipFill>
          <a:blip r:embed="rId21" cstate="screen">
            <a:extLst>
              <a:ext uri="{28A0092B-C50C-407E-A947-70E740481C1C}">
                <a14:useLocalDpi xmlns:a14="http://schemas.microsoft.com/office/drawing/2010/main"/>
              </a:ext>
            </a:extLst>
          </a:blip>
          <a:stretch>
            <a:fillRect/>
          </a:stretch>
        </p:blipFill>
        <p:spPr>
          <a:xfrm>
            <a:off x="1389542" y="687781"/>
            <a:ext cx="831427" cy="923713"/>
          </a:xfrm>
          <a:prstGeom prst="rect">
            <a:avLst/>
          </a:prstGeom>
        </p:spPr>
      </p:pic>
      <p:pic>
        <p:nvPicPr>
          <p:cNvPr id="61" name="Picture 60" descr="ACIAR (@ACIARAustralia) | Twitter">
            <a:extLst>
              <a:ext uri="{FF2B5EF4-FFF2-40B4-BE49-F238E27FC236}">
                <a16:creationId xmlns:a16="http://schemas.microsoft.com/office/drawing/2014/main" id="{D9D95970-845A-1442-93B0-E165EDB89994}"/>
              </a:ext>
            </a:extLst>
          </p:cNvPr>
          <p:cNvPicPr/>
          <p:nvPr userDrawn="1"/>
        </p:nvPicPr>
        <p:blipFill>
          <a:blip r:embed="rId22" cstate="screen">
            <a:extLst>
              <a:ext uri="{28A0092B-C50C-407E-A947-70E740481C1C}">
                <a14:useLocalDpi xmlns:a14="http://schemas.microsoft.com/office/drawing/2010/main"/>
              </a:ext>
            </a:extLst>
          </a:blip>
          <a:srcRect/>
          <a:stretch>
            <a:fillRect/>
          </a:stretch>
        </p:blipFill>
        <p:spPr bwMode="auto">
          <a:xfrm>
            <a:off x="9684748" y="42601"/>
            <a:ext cx="831427" cy="891239"/>
          </a:xfrm>
          <a:prstGeom prst="rect">
            <a:avLst/>
          </a:prstGeom>
          <a:noFill/>
          <a:ln>
            <a:noFill/>
          </a:ln>
        </p:spPr>
      </p:pic>
      <p:pic>
        <p:nvPicPr>
          <p:cNvPr id="28" name="Picture 27">
            <a:extLst>
              <a:ext uri="{FF2B5EF4-FFF2-40B4-BE49-F238E27FC236}">
                <a16:creationId xmlns:a16="http://schemas.microsoft.com/office/drawing/2014/main" id="{29863566-7881-6448-90CF-598082EB7B0F}"/>
              </a:ext>
            </a:extLst>
          </p:cNvPr>
          <p:cNvPicPr>
            <a:picLocks noChangeAspect="1"/>
          </p:cNvPicPr>
          <p:nvPr userDrawn="1"/>
        </p:nvPicPr>
        <p:blipFill>
          <a:blip r:embed="rId23" cstate="screen">
            <a:extLst>
              <a:ext uri="{28A0092B-C50C-407E-A947-70E740481C1C}">
                <a14:useLocalDpi xmlns:a14="http://schemas.microsoft.com/office/drawing/2010/main"/>
              </a:ext>
            </a:extLst>
          </a:blip>
          <a:stretch>
            <a:fillRect/>
          </a:stretch>
        </p:blipFill>
        <p:spPr>
          <a:xfrm>
            <a:off x="8636889" y="1561393"/>
            <a:ext cx="2066520" cy="652396"/>
          </a:xfrm>
          <a:prstGeom prst="rect">
            <a:avLst/>
          </a:prstGeom>
        </p:spPr>
      </p:pic>
      <p:pic>
        <p:nvPicPr>
          <p:cNvPr id="29" name="Picture 2" descr="Image">
            <a:extLst>
              <a:ext uri="{FF2B5EF4-FFF2-40B4-BE49-F238E27FC236}">
                <a16:creationId xmlns:a16="http://schemas.microsoft.com/office/drawing/2014/main" id="{4EA4B3F1-9E51-5F45-8973-AD18013C69F4}"/>
              </a:ext>
            </a:extLst>
          </p:cNvPr>
          <p:cNvPicPr>
            <a:picLocks noChangeAspect="1" noChangeArrowheads="1"/>
          </p:cNvPicPr>
          <p:nvPr userDrawn="1"/>
        </p:nvPicPr>
        <p:blipFill>
          <a:blip r:embed="rId24" cstate="screen">
            <a:extLst>
              <a:ext uri="{28A0092B-C50C-407E-A947-70E740481C1C}">
                <a14:useLocalDpi xmlns:a14="http://schemas.microsoft.com/office/drawing/2010/main"/>
              </a:ext>
            </a:extLst>
          </a:blip>
          <a:srcRect/>
          <a:stretch>
            <a:fillRect/>
          </a:stretch>
        </p:blipFill>
        <p:spPr bwMode="auto">
          <a:xfrm>
            <a:off x="8682353" y="14811"/>
            <a:ext cx="831427" cy="831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341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78" indent="0" algn="ctr">
              <a:buNone/>
              <a:defRPr sz="2000"/>
            </a:lvl2pPr>
            <a:lvl3pPr marL="914354" indent="0" algn="ctr">
              <a:buNone/>
              <a:defRPr sz="19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p>
        </p:txBody>
      </p:sp>
      <p:sp>
        <p:nvSpPr>
          <p:cNvPr id="12" name="Rectangle 11"/>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sp>
        <p:nvSpPr>
          <p:cNvPr id="14" name="TextBox 13"/>
          <p:cNvSpPr txBox="1"/>
          <p:nvPr userDrawn="1"/>
        </p:nvSpPr>
        <p:spPr>
          <a:xfrm>
            <a:off x="3822865" y="6226827"/>
            <a:ext cx="4277895" cy="677106"/>
          </a:xfrm>
          <a:prstGeom prst="rect">
            <a:avLst/>
          </a:prstGeom>
          <a:noFill/>
        </p:spPr>
        <p:txBody>
          <a:bodyPr wrap="square" lIns="91439" tIns="45719" rIns="91439" bIns="45719" rtlCol="0">
            <a:spAutoFit/>
          </a:bodyPr>
          <a:lstStyle/>
          <a:p>
            <a:pPr algn="ctr"/>
            <a:r>
              <a:rPr lang="en-US" sz="1900" i="1" baseline="0"/>
              <a:t>Executive Committee Meeting</a:t>
            </a:r>
          </a:p>
          <a:p>
            <a:pPr algn="ctr"/>
            <a:r>
              <a:rPr lang="en-US" sz="1900" i="1" baseline="0"/>
              <a:t>21,22,23 September 2021</a:t>
            </a:r>
            <a:endParaRPr lang="en-US" sz="1900" i="1"/>
          </a:p>
        </p:txBody>
      </p:sp>
      <p:pic>
        <p:nvPicPr>
          <p:cNvPr id="4" name="Picture 3">
            <a:extLst>
              <a:ext uri="{FF2B5EF4-FFF2-40B4-BE49-F238E27FC236}">
                <a16:creationId xmlns:a16="http://schemas.microsoft.com/office/drawing/2014/main" id="{B74E8388-7252-1748-8B74-3D1A7301EF26}"/>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25" name="Rectangle 24">
            <a:extLst>
              <a:ext uri="{FF2B5EF4-FFF2-40B4-BE49-F238E27FC236}">
                <a16:creationId xmlns:a16="http://schemas.microsoft.com/office/drawing/2014/main" id="{87EF5E21-6492-7A4C-AB87-1B13C4E30F6A}"/>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953416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700" b="1">
                <a:solidFill>
                  <a:schemeClr val="accent2"/>
                </a:solidFill>
                <a:latin typeface="+mn-lt"/>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9" name="Picture 8">
            <a:extLst>
              <a:ext uri="{FF2B5EF4-FFF2-40B4-BE49-F238E27FC236}">
                <a16:creationId xmlns:a16="http://schemas.microsoft.com/office/drawing/2014/main" id="{1A76034F-126A-014E-B0D5-FA9C61218F87}"/>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10" name="Rectangle 9">
            <a:extLst>
              <a:ext uri="{FF2B5EF4-FFF2-40B4-BE49-F238E27FC236}">
                <a16:creationId xmlns:a16="http://schemas.microsoft.com/office/drawing/2014/main" id="{5F19AA4D-4363-BD47-BB4E-7C3F8690B5E6}"/>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2237921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9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9" name="Picture 8">
            <a:extLst>
              <a:ext uri="{FF2B5EF4-FFF2-40B4-BE49-F238E27FC236}">
                <a16:creationId xmlns:a16="http://schemas.microsoft.com/office/drawing/2014/main" id="{435664AC-455A-AC48-817E-2C0FBC7C916C}"/>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10" name="Rectangle 9">
            <a:extLst>
              <a:ext uri="{FF2B5EF4-FFF2-40B4-BE49-F238E27FC236}">
                <a16:creationId xmlns:a16="http://schemas.microsoft.com/office/drawing/2014/main" id="{63AB0653-9357-B140-8CF5-41E1F2C6CD43}"/>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29580694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700" b="1">
                <a:solidFill>
                  <a:schemeClr val="accent2"/>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9" name="Rectangle 8"/>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10" name="Picture 9">
            <a:extLst>
              <a:ext uri="{FF2B5EF4-FFF2-40B4-BE49-F238E27FC236}">
                <a16:creationId xmlns:a16="http://schemas.microsoft.com/office/drawing/2014/main" id="{3D073DFA-A5DB-E14E-A270-B91F41354DE7}"/>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11" name="Rectangle 10">
            <a:extLst>
              <a:ext uri="{FF2B5EF4-FFF2-40B4-BE49-F238E27FC236}">
                <a16:creationId xmlns:a16="http://schemas.microsoft.com/office/drawing/2014/main" id="{EC800746-5F0E-D644-BA91-4F63F3940E03}"/>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1880017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3700" b="1">
                <a:solidFill>
                  <a:schemeClr val="accent2"/>
                </a:solidFill>
                <a:latin typeface="+mn-lt"/>
              </a:defRPr>
            </a:lvl1p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78" indent="0">
              <a:buNone/>
              <a:defRPr sz="2000" b="1"/>
            </a:lvl2pPr>
            <a:lvl3pPr marL="914354" indent="0">
              <a:buNone/>
              <a:defRPr sz="19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78" indent="0">
              <a:buNone/>
              <a:defRPr sz="2000" b="1"/>
            </a:lvl2pPr>
            <a:lvl3pPr marL="914354" indent="0">
              <a:buNone/>
              <a:defRPr sz="19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11" name="Rectangle 10"/>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12" name="Picture 11">
            <a:extLst>
              <a:ext uri="{FF2B5EF4-FFF2-40B4-BE49-F238E27FC236}">
                <a16:creationId xmlns:a16="http://schemas.microsoft.com/office/drawing/2014/main" id="{E83397CD-20E4-9A4C-9C47-9E64657285A8}"/>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13" name="Rectangle 12">
            <a:extLst>
              <a:ext uri="{FF2B5EF4-FFF2-40B4-BE49-F238E27FC236}">
                <a16:creationId xmlns:a16="http://schemas.microsoft.com/office/drawing/2014/main" id="{BBF68EF6-0746-6047-9243-417B23D0F733}"/>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36438859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700" b="1">
                <a:solidFill>
                  <a:schemeClr val="accent2"/>
                </a:solidFill>
                <a:latin typeface="+mn-lt"/>
              </a:defRPr>
            </a:lvl1pPr>
          </a:lstStyle>
          <a:p>
            <a:r>
              <a:rPr lang="en-US"/>
              <a:t>Click to edit Master title style</a:t>
            </a:r>
          </a:p>
        </p:txBody>
      </p:sp>
      <p:sp>
        <p:nvSpPr>
          <p:cNvPr id="7" name="Rectangle 6"/>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5" name="Picture 4">
            <a:extLst>
              <a:ext uri="{FF2B5EF4-FFF2-40B4-BE49-F238E27FC236}">
                <a16:creationId xmlns:a16="http://schemas.microsoft.com/office/drawing/2014/main" id="{1ADD0521-99F5-D349-A553-8F1AFD70C38B}"/>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8" name="Rectangle 7">
            <a:extLst>
              <a:ext uri="{FF2B5EF4-FFF2-40B4-BE49-F238E27FC236}">
                <a16:creationId xmlns:a16="http://schemas.microsoft.com/office/drawing/2014/main" id="{990406DD-D703-5D41-88F1-484F6D7C9722}"/>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32643965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angle 5"/>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4" name="Picture 3">
            <a:extLst>
              <a:ext uri="{FF2B5EF4-FFF2-40B4-BE49-F238E27FC236}">
                <a16:creationId xmlns:a16="http://schemas.microsoft.com/office/drawing/2014/main" id="{9B97BDE7-B521-0A41-8519-DBBE02345B68}"/>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7" name="Rectangle 6">
            <a:extLst>
              <a:ext uri="{FF2B5EF4-FFF2-40B4-BE49-F238E27FC236}">
                <a16:creationId xmlns:a16="http://schemas.microsoft.com/office/drawing/2014/main" id="{6A247F45-A610-D449-A449-2DDEEA4D7D9B}"/>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615821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2"/>
            <a:ext cx="3932237" cy="3811588"/>
          </a:xfrm>
        </p:spPr>
        <p:txBody>
          <a:bodyPr/>
          <a:lstStyle>
            <a:lvl1pPr marL="0" indent="0">
              <a:buNone/>
              <a:defRPr sz="1600"/>
            </a:lvl1pPr>
            <a:lvl2pPr marL="457178" indent="0">
              <a:buNone/>
              <a:defRPr sz="1500"/>
            </a:lvl2pPr>
            <a:lvl3pPr marL="914354" indent="0">
              <a:buNone/>
              <a:defRPr sz="1200"/>
            </a:lvl3pPr>
            <a:lvl4pPr marL="1371532" indent="0">
              <a:buNone/>
              <a:defRPr sz="1100"/>
            </a:lvl4pPr>
            <a:lvl5pPr marL="1828709" indent="0">
              <a:buNone/>
              <a:defRPr sz="1100"/>
            </a:lvl5pPr>
            <a:lvl6pPr marL="2285886" indent="0">
              <a:buNone/>
              <a:defRPr sz="1100"/>
            </a:lvl6pPr>
            <a:lvl7pPr marL="2743062" indent="0">
              <a:buNone/>
              <a:defRPr sz="1100"/>
            </a:lvl7pPr>
            <a:lvl8pPr marL="3200240" indent="0">
              <a:buNone/>
              <a:defRPr sz="1100"/>
            </a:lvl8pPr>
            <a:lvl9pPr marL="3657418" indent="0">
              <a:buNone/>
              <a:defRPr sz="11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9" name="Rectangle 8"/>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10" name="Picture 9">
            <a:extLst>
              <a:ext uri="{FF2B5EF4-FFF2-40B4-BE49-F238E27FC236}">
                <a16:creationId xmlns:a16="http://schemas.microsoft.com/office/drawing/2014/main" id="{554CC9AF-D7EA-C84C-9D43-F167F8FA9960}"/>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11" name="Rectangle 10">
            <a:extLst>
              <a:ext uri="{FF2B5EF4-FFF2-40B4-BE49-F238E27FC236}">
                <a16:creationId xmlns:a16="http://schemas.microsoft.com/office/drawing/2014/main" id="{D7CA58EE-FA8B-4144-BFD9-1CB3B526B4ED}"/>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31171710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8"/>
            <a:ext cx="6172200" cy="4873625"/>
          </a:xfrm>
        </p:spPr>
        <p:txBody>
          <a:bodyPr anchor="t"/>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US"/>
              <a:t>Click icon to add picture</a:t>
            </a:r>
          </a:p>
        </p:txBody>
      </p:sp>
      <p:sp>
        <p:nvSpPr>
          <p:cNvPr id="4" name="Text Placeholder 3"/>
          <p:cNvSpPr>
            <a:spLocks noGrp="1"/>
          </p:cNvSpPr>
          <p:nvPr>
            <p:ph type="body" sz="half" idx="2"/>
          </p:nvPr>
        </p:nvSpPr>
        <p:spPr>
          <a:xfrm>
            <a:off x="839788" y="2057402"/>
            <a:ext cx="3932237" cy="3811588"/>
          </a:xfrm>
        </p:spPr>
        <p:txBody>
          <a:bodyPr/>
          <a:lstStyle>
            <a:lvl1pPr marL="0" indent="0">
              <a:buNone/>
              <a:defRPr sz="1600"/>
            </a:lvl1pPr>
            <a:lvl2pPr marL="457178" indent="0">
              <a:buNone/>
              <a:defRPr sz="1500"/>
            </a:lvl2pPr>
            <a:lvl3pPr marL="914354" indent="0">
              <a:buNone/>
              <a:defRPr sz="1200"/>
            </a:lvl3pPr>
            <a:lvl4pPr marL="1371532" indent="0">
              <a:buNone/>
              <a:defRPr sz="1100"/>
            </a:lvl4pPr>
            <a:lvl5pPr marL="1828709" indent="0">
              <a:buNone/>
              <a:defRPr sz="1100"/>
            </a:lvl5pPr>
            <a:lvl6pPr marL="2285886" indent="0">
              <a:buNone/>
              <a:defRPr sz="1100"/>
            </a:lvl6pPr>
            <a:lvl7pPr marL="2743062" indent="0">
              <a:buNone/>
              <a:defRPr sz="1100"/>
            </a:lvl7pPr>
            <a:lvl8pPr marL="3200240" indent="0">
              <a:buNone/>
              <a:defRPr sz="1100"/>
            </a:lvl8pPr>
            <a:lvl9pPr marL="3657418" indent="0">
              <a:buNone/>
              <a:defRPr sz="11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9" name="Rectangle 8"/>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10" name="Picture 9">
            <a:extLst>
              <a:ext uri="{FF2B5EF4-FFF2-40B4-BE49-F238E27FC236}">
                <a16:creationId xmlns:a16="http://schemas.microsoft.com/office/drawing/2014/main" id="{AFE88E93-9F11-8A4B-82E8-04F30235BB9A}"/>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11" name="Rectangle 10">
            <a:extLst>
              <a:ext uri="{FF2B5EF4-FFF2-40B4-BE49-F238E27FC236}">
                <a16:creationId xmlns:a16="http://schemas.microsoft.com/office/drawing/2014/main" id="{4950C96F-EB6A-4F44-AEB0-649A4621D74A}"/>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14165064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700" b="1">
                <a:solidFill>
                  <a:schemeClr val="accent2"/>
                </a:solidFill>
                <a:latin typeface="+mn-lt"/>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9" name="Picture 8">
            <a:extLst>
              <a:ext uri="{FF2B5EF4-FFF2-40B4-BE49-F238E27FC236}">
                <a16:creationId xmlns:a16="http://schemas.microsoft.com/office/drawing/2014/main" id="{EE334150-4033-484D-843E-8F1DED8D345B}"/>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10" name="Rectangle 9">
            <a:extLst>
              <a:ext uri="{FF2B5EF4-FFF2-40B4-BE49-F238E27FC236}">
                <a16:creationId xmlns:a16="http://schemas.microsoft.com/office/drawing/2014/main" id="{5DE226EA-3B51-DD41-B10D-269181D3EFCC}"/>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29597881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7"/>
            <a:ext cx="2628900" cy="58118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7"/>
            <a:ext cx="7734300" cy="58118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9" name="Picture 8">
            <a:extLst>
              <a:ext uri="{FF2B5EF4-FFF2-40B4-BE49-F238E27FC236}">
                <a16:creationId xmlns:a16="http://schemas.microsoft.com/office/drawing/2014/main" id="{40593F5D-0236-DF47-BE84-1817E0F7E6B3}"/>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10" name="Rectangle 9">
            <a:extLst>
              <a:ext uri="{FF2B5EF4-FFF2-40B4-BE49-F238E27FC236}">
                <a16:creationId xmlns:a16="http://schemas.microsoft.com/office/drawing/2014/main" id="{EB4FBE58-E7BF-8240-8A43-8FFA9AAB406D}"/>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36422202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69" y="849089"/>
            <a:ext cx="11647713" cy="55680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6176736" y="183023"/>
            <a:ext cx="5939064" cy="421140"/>
          </a:xfrm>
        </p:spPr>
        <p:txBody>
          <a:bodyPr anchor="b">
            <a:noAutofit/>
          </a:bodyPr>
          <a:lstStyle>
            <a:lvl1pPr algn="r">
              <a:defRPr sz="3100">
                <a:solidFill>
                  <a:schemeClr val="bg1"/>
                </a:solidFill>
              </a:defRPr>
            </a:lvl1pPr>
          </a:lstStyle>
          <a:p>
            <a:r>
              <a:rPr lang="en-US"/>
              <a:t>Click to edit Master title style</a:t>
            </a:r>
          </a:p>
        </p:txBody>
      </p:sp>
      <p:sp>
        <p:nvSpPr>
          <p:cNvPr id="6" name="Rectangle 5"/>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7" name="Picture 6">
            <a:extLst>
              <a:ext uri="{FF2B5EF4-FFF2-40B4-BE49-F238E27FC236}">
                <a16:creationId xmlns:a16="http://schemas.microsoft.com/office/drawing/2014/main" id="{9B8CBEF1-C7CA-764F-8290-C0B5B78D5453}"/>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9" name="Rectangle 8">
            <a:extLst>
              <a:ext uri="{FF2B5EF4-FFF2-40B4-BE49-F238E27FC236}">
                <a16:creationId xmlns:a16="http://schemas.microsoft.com/office/drawing/2014/main" id="{742F125A-D916-6945-84BA-9E920109745D}"/>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18244998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Rectangle 8"/>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4" name="Picture 3">
            <a:extLst>
              <a:ext uri="{FF2B5EF4-FFF2-40B4-BE49-F238E27FC236}">
                <a16:creationId xmlns:a16="http://schemas.microsoft.com/office/drawing/2014/main" id="{55D6619F-6D64-3042-843A-B94C4A1F4B1C}"/>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5" name="Rectangle 4">
            <a:extLst>
              <a:ext uri="{FF2B5EF4-FFF2-40B4-BE49-F238E27FC236}">
                <a16:creationId xmlns:a16="http://schemas.microsoft.com/office/drawing/2014/main" id="{5F8FB378-3B05-6D4B-BD38-B4FB949C9960}"/>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1553024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59104" y="2975398"/>
            <a:ext cx="10515600" cy="1325563"/>
          </a:xfrm>
        </p:spPr>
        <p:txBody>
          <a:bodyPr>
            <a:normAutofit/>
          </a:bodyPr>
          <a:lstStyle>
            <a:lvl1pPr>
              <a:defRPr sz="3700" b="1">
                <a:solidFill>
                  <a:schemeClr val="accent2"/>
                </a:solidFill>
                <a:latin typeface="Calibri"/>
                <a:cs typeface="Calibri"/>
              </a:defRPr>
            </a:lvl1pPr>
          </a:lstStyle>
          <a:p>
            <a:r>
              <a:rPr lang="en-US"/>
              <a:t>Click to edit Master title style</a:t>
            </a:r>
          </a:p>
        </p:txBody>
      </p:sp>
      <p:sp>
        <p:nvSpPr>
          <p:cNvPr id="12" name="Rectangle 11"/>
          <p:cNvSpPr/>
          <p:nvPr userDrawn="1"/>
        </p:nvSpPr>
        <p:spPr>
          <a:xfrm>
            <a:off x="0" y="6240607"/>
            <a:ext cx="12192000" cy="617396"/>
          </a:xfrm>
          <a:prstGeom prst="rect">
            <a:avLst/>
          </a:prstGeom>
          <a:no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91439" tIns="45719" rIns="91439" bIns="45719" rtlCol="0" anchor="ctr"/>
          <a:lstStyle/>
          <a:p>
            <a:pPr algn="ctr"/>
            <a:endParaRPr lang="en-US" sz="1900"/>
          </a:p>
        </p:txBody>
      </p:sp>
      <p:pic>
        <p:nvPicPr>
          <p:cNvPr id="5" name="Picture 4">
            <a:extLst>
              <a:ext uri="{FF2B5EF4-FFF2-40B4-BE49-F238E27FC236}">
                <a16:creationId xmlns:a16="http://schemas.microsoft.com/office/drawing/2014/main" id="{09822CF7-76C5-8D44-A6D1-23828317A5CD}"/>
              </a:ext>
            </a:extLst>
          </p:cNvPr>
          <p:cNvPicPr>
            <a:picLocks noChangeAspect="1"/>
          </p:cNvPicPr>
          <p:nvPr userDrawn="1"/>
        </p:nvPicPr>
        <p:blipFill>
          <a:blip r:embed="rId2"/>
          <a:stretch>
            <a:fillRect/>
          </a:stretch>
        </p:blipFill>
        <p:spPr>
          <a:xfrm>
            <a:off x="10488680" y="6299556"/>
            <a:ext cx="1524000" cy="508000"/>
          </a:xfrm>
          <a:prstGeom prst="rect">
            <a:avLst/>
          </a:prstGeom>
        </p:spPr>
      </p:pic>
      <p:sp>
        <p:nvSpPr>
          <p:cNvPr id="6" name="Rectangle 5">
            <a:extLst>
              <a:ext uri="{FF2B5EF4-FFF2-40B4-BE49-F238E27FC236}">
                <a16:creationId xmlns:a16="http://schemas.microsoft.com/office/drawing/2014/main" id="{9A4019FE-C35E-B846-ABB1-EEB578E6B531}"/>
              </a:ext>
            </a:extLst>
          </p:cNvPr>
          <p:cNvSpPr/>
          <p:nvPr userDrawn="1"/>
        </p:nvSpPr>
        <p:spPr>
          <a:xfrm>
            <a:off x="194662" y="6362933"/>
            <a:ext cx="3419590" cy="384721"/>
          </a:xfrm>
          <a:prstGeom prst="rect">
            <a:avLst/>
          </a:prstGeom>
        </p:spPr>
        <p:txBody>
          <a:bodyPr wrap="none">
            <a:spAutoFit/>
          </a:bodyPr>
          <a:lstStyle/>
          <a:p>
            <a:r>
              <a:rPr lang="en-US">
                <a:hlinkClick r:id="rId3"/>
              </a:rPr>
              <a:t>https://animalhealthmetrics.org</a:t>
            </a:r>
            <a:r>
              <a:rPr lang="en-US"/>
              <a:t> </a:t>
            </a:r>
          </a:p>
        </p:txBody>
      </p:sp>
    </p:spTree>
    <p:extLst>
      <p:ext uri="{BB962C8B-B14F-4D97-AF65-F5344CB8AC3E}">
        <p14:creationId xmlns:p14="http://schemas.microsoft.com/office/powerpoint/2010/main" val="1274637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87" r:id="rId2"/>
    <p:sldLayoutId id="2147483663" r:id="rId3"/>
    <p:sldLayoutId id="2147483664" r:id="rId4"/>
    <p:sldLayoutId id="2147483665" r:id="rId5"/>
    <p:sldLayoutId id="2147483666" r:id="rId6"/>
    <p:sldLayoutId id="2147483688"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68579" tIns="34289" rIns="68579" bIns="34289"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68579" tIns="34289" rIns="68579" bIns="3428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68579" tIns="34289" rIns="68579" bIns="34289" rtlCol="0" anchor="ctr"/>
          <a:lstStyle>
            <a:lvl1pPr algn="l">
              <a:defRPr sz="1200">
                <a:solidFill>
                  <a:schemeClr val="tx1">
                    <a:tint val="75000"/>
                  </a:schemeClr>
                </a:solidFill>
              </a:defRPr>
            </a:lvl1pPr>
          </a:lstStyle>
          <a:p>
            <a:fld id="{C764DE79-268F-4C1A-8933-263129D2AF90}" type="datetimeFigureOut">
              <a:rPr lang="en-US" dirty="0"/>
              <a:t>4/5/2022</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68579" tIns="34289" rIns="68579" bIns="3428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68579" tIns="34289" rIns="68579" bIns="34289"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585553769"/>
      </p:ext>
    </p:extLst>
  </p:cSld>
  <p:clrMap bg1="lt1" tx1="dk1" bg2="lt2" tx2="dk2" accent1="accent1" accent2="accent2" accent3="accent3" accent4="accent4" accent5="accent5" accent6="accent6" hlink="hlink" folHlink="folHlink"/>
  <p:sldLayoutIdLst>
    <p:sldLayoutId id="2147483691"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62" r:id="rId13"/>
    <p:sldLayoutId id="2147483667" r:id="rId14"/>
    <p:sldLayoutId id="2147483673" r:id="rId15"/>
  </p:sldLayoutIdLst>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rushton@liverpool.ac.uk"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itle 2"/>
          <p:cNvSpPr txBox="1">
            <a:spLocks noGrp="1"/>
          </p:cNvSpPr>
          <p:nvPr>
            <p:ph type="title"/>
          </p:nvPr>
        </p:nvSpPr>
        <p:spPr>
          <a:xfrm>
            <a:off x="663788" y="2755457"/>
            <a:ext cx="11026985" cy="1126619"/>
          </a:xfrm>
          <a:prstGeom prst="rect">
            <a:avLst/>
          </a:prstGeom>
        </p:spPr>
        <p:txBody>
          <a:bodyPr anchor="ctr">
            <a:normAutofit fontScale="90000"/>
          </a:bodyPr>
          <a:lstStyle/>
          <a:p>
            <a:r>
              <a:rPr lang="en-GB" sz="4800" b="1" i="1">
                <a:latin typeface="+mn-lt"/>
                <a:cs typeface="Calibri"/>
              </a:rPr>
              <a:t>GBADs Executive Committee Meeting: Informatics Updates </a:t>
            </a:r>
          </a:p>
        </p:txBody>
      </p:sp>
      <p:sp>
        <p:nvSpPr>
          <p:cNvPr id="2" name="TextBox 1"/>
          <p:cNvSpPr txBox="1"/>
          <p:nvPr/>
        </p:nvSpPr>
        <p:spPr>
          <a:xfrm>
            <a:off x="805343" y="4153010"/>
            <a:ext cx="10581319" cy="1200327"/>
          </a:xfrm>
          <a:prstGeom prst="rect">
            <a:avLst/>
          </a:prstGeom>
          <a:noFill/>
        </p:spPr>
        <p:txBody>
          <a:bodyPr wrap="square" lIns="91439" tIns="45719" rIns="91439" bIns="45719" rtlCol="0" anchor="t">
            <a:spAutoFit/>
          </a:bodyPr>
          <a:lstStyle/>
          <a:p>
            <a:pPr algn="ctr"/>
            <a:r>
              <a:rPr lang="en-GB" sz="2400" err="1">
                <a:cs typeface="Calibri"/>
              </a:rPr>
              <a:t>Dr.</a:t>
            </a:r>
            <a:r>
              <a:rPr lang="en-GB" sz="2400">
                <a:cs typeface="Calibri"/>
              </a:rPr>
              <a:t> Theresa Bernardo, </a:t>
            </a:r>
            <a:r>
              <a:rPr lang="en-GB" sz="2400" err="1">
                <a:cs typeface="Calibri"/>
              </a:rPr>
              <a:t>Dr.</a:t>
            </a:r>
            <a:r>
              <a:rPr lang="en-GB" sz="2400">
                <a:cs typeface="Calibri"/>
              </a:rPr>
              <a:t> Deb Stacey, Kassy Raymond, </a:t>
            </a:r>
            <a:r>
              <a:rPr lang="en-GB" sz="2400" err="1">
                <a:cs typeface="Calibri"/>
              </a:rPr>
              <a:t>Dr.</a:t>
            </a:r>
            <a:r>
              <a:rPr lang="en-GB" sz="2400">
                <a:cs typeface="Calibri"/>
              </a:rPr>
              <a:t> Grace Patterson, </a:t>
            </a:r>
            <a:r>
              <a:rPr lang="en-GB" sz="2400" err="1">
                <a:cs typeface="Calibri"/>
              </a:rPr>
              <a:t>Dr.</a:t>
            </a:r>
            <a:r>
              <a:rPr lang="en-GB" sz="2400">
                <a:cs typeface="Calibri"/>
              </a:rPr>
              <a:t> </a:t>
            </a:r>
            <a:r>
              <a:rPr lang="en-GB" sz="2400" err="1">
                <a:cs typeface="Calibri"/>
              </a:rPr>
              <a:t>Neila</a:t>
            </a:r>
            <a:r>
              <a:rPr lang="en-GB" sz="2400">
                <a:cs typeface="Calibri"/>
              </a:rPr>
              <a:t> Ben Sassi</a:t>
            </a:r>
          </a:p>
          <a:p>
            <a:pPr algn="ctr"/>
            <a:r>
              <a:rPr lang="en-GB" sz="2400">
                <a:hlinkClick r:id="rId3"/>
              </a:rPr>
              <a:t>dastacey@gbadske.org</a:t>
            </a:r>
            <a:endParaRPr lang="en-US" sz="2400">
              <a:hlinkClick r:id="rId3"/>
            </a:endParaRPr>
          </a:p>
        </p:txBody>
      </p:sp>
      <p:pic>
        <p:nvPicPr>
          <p:cNvPr id="3" name="Picture 4" descr="Text&#10;&#10;Description automatically generated">
            <a:extLst>
              <a:ext uri="{FF2B5EF4-FFF2-40B4-BE49-F238E27FC236}">
                <a16:creationId xmlns:a16="http://schemas.microsoft.com/office/drawing/2014/main" id="{872E62A2-3EB0-4399-B74F-E19B469ABE0D}"/>
              </a:ext>
            </a:extLst>
          </p:cNvPr>
          <p:cNvPicPr>
            <a:picLocks noChangeAspect="1"/>
          </p:cNvPicPr>
          <p:nvPr/>
        </p:nvPicPr>
        <p:blipFill>
          <a:blip r:embed="rId4"/>
          <a:stretch>
            <a:fillRect/>
          </a:stretch>
        </p:blipFill>
        <p:spPr>
          <a:xfrm>
            <a:off x="166915" y="188685"/>
            <a:ext cx="2946400" cy="1574800"/>
          </a:xfrm>
          <a:prstGeom prst="rect">
            <a:avLst/>
          </a:prstGeom>
        </p:spPr>
      </p:pic>
      <p:sp>
        <p:nvSpPr>
          <p:cNvPr id="4" name="Rectangle 3">
            <a:extLst>
              <a:ext uri="{FF2B5EF4-FFF2-40B4-BE49-F238E27FC236}">
                <a16:creationId xmlns:a16="http://schemas.microsoft.com/office/drawing/2014/main" id="{B039268D-2ED9-414D-AD93-C91DF5F93432}"/>
              </a:ext>
            </a:extLst>
          </p:cNvPr>
          <p:cNvSpPr/>
          <p:nvPr/>
        </p:nvSpPr>
        <p:spPr>
          <a:xfrm>
            <a:off x="4244196" y="6278592"/>
            <a:ext cx="3867508" cy="9201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071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3E85D-0315-4849-A2C0-14080BA5BE61}"/>
              </a:ext>
            </a:extLst>
          </p:cNvPr>
          <p:cNvSpPr>
            <a:spLocks noGrp="1"/>
          </p:cNvSpPr>
          <p:nvPr>
            <p:ph type="title"/>
          </p:nvPr>
        </p:nvSpPr>
        <p:spPr/>
        <p:txBody>
          <a:bodyPr>
            <a:normAutofit/>
          </a:bodyPr>
          <a:lstStyle/>
          <a:p>
            <a:r>
              <a:rPr lang="en-US" sz="4800" b="1">
                <a:solidFill>
                  <a:schemeClr val="accent2"/>
                </a:solidFill>
                <a:cs typeface="Calibri Light"/>
              </a:rPr>
              <a:t>Agenda</a:t>
            </a:r>
            <a:endParaRPr lang="en-US" sz="4800" b="1">
              <a:solidFill>
                <a:schemeClr val="accent2"/>
              </a:solidFill>
            </a:endParaRPr>
          </a:p>
        </p:txBody>
      </p:sp>
      <p:sp>
        <p:nvSpPr>
          <p:cNvPr id="3" name="Content Placeholder 2">
            <a:extLst>
              <a:ext uri="{FF2B5EF4-FFF2-40B4-BE49-F238E27FC236}">
                <a16:creationId xmlns:a16="http://schemas.microsoft.com/office/drawing/2014/main" id="{4ABC444B-2533-4A40-9971-48CBFD2BC634}"/>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a:t>Framing the Roadmap to Reproducibility</a:t>
            </a:r>
          </a:p>
          <a:p>
            <a:pPr marL="514350" indent="-514350">
              <a:buAutoNum type="arabicPeriod"/>
            </a:pPr>
            <a:r>
              <a:rPr lang="en-US"/>
              <a:t>Dashboard development cycle – where we are now </a:t>
            </a:r>
            <a:endParaRPr lang="en-US">
              <a:cs typeface="Calibri"/>
            </a:endParaRPr>
          </a:p>
          <a:p>
            <a:pPr marL="514350" indent="-514350">
              <a:buAutoNum type="arabicPeriod"/>
            </a:pPr>
            <a:r>
              <a:rPr lang="en-US"/>
              <a:t>Connections, meetings and affiliations</a:t>
            </a:r>
          </a:p>
          <a:p>
            <a:pPr marL="514350" indent="-514350">
              <a:buAutoNum type="arabicPeriod"/>
            </a:pPr>
            <a:r>
              <a:rPr lang="en-US"/>
              <a:t>The specifics: API and dashboard development</a:t>
            </a:r>
            <a:endParaRPr lang="en-US">
              <a:cs typeface="Calibri"/>
            </a:endParaRPr>
          </a:p>
        </p:txBody>
      </p:sp>
    </p:spTree>
    <p:extLst>
      <p:ext uri="{BB962C8B-B14F-4D97-AF65-F5344CB8AC3E}">
        <p14:creationId xmlns:p14="http://schemas.microsoft.com/office/powerpoint/2010/main" val="418264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Diagram&#10;&#10;Description automatically generated">
            <a:extLst>
              <a:ext uri="{FF2B5EF4-FFF2-40B4-BE49-F238E27FC236}">
                <a16:creationId xmlns:a16="http://schemas.microsoft.com/office/drawing/2014/main" id="{8F703668-C953-4D46-86CC-1E4BE8267669}"/>
              </a:ext>
            </a:extLst>
          </p:cNvPr>
          <p:cNvPicPr>
            <a:picLocks noChangeAspect="1"/>
          </p:cNvPicPr>
          <p:nvPr/>
        </p:nvPicPr>
        <p:blipFill>
          <a:blip r:embed="rId3"/>
          <a:stretch>
            <a:fillRect/>
          </a:stretch>
        </p:blipFill>
        <p:spPr>
          <a:xfrm>
            <a:off x="2933" y="-89388"/>
            <a:ext cx="12090887" cy="9044352"/>
          </a:xfrm>
          <a:prstGeom prst="rect">
            <a:avLst/>
          </a:prstGeom>
        </p:spPr>
      </p:pic>
      <p:sp>
        <p:nvSpPr>
          <p:cNvPr id="2" name="Title 1">
            <a:extLst>
              <a:ext uri="{FF2B5EF4-FFF2-40B4-BE49-F238E27FC236}">
                <a16:creationId xmlns:a16="http://schemas.microsoft.com/office/drawing/2014/main" id="{A1888C06-FD64-4BCB-B1A3-FC46178D30C0}"/>
              </a:ext>
            </a:extLst>
          </p:cNvPr>
          <p:cNvSpPr>
            <a:spLocks noGrp="1"/>
          </p:cNvSpPr>
          <p:nvPr>
            <p:ph type="title"/>
          </p:nvPr>
        </p:nvSpPr>
        <p:spPr>
          <a:xfrm>
            <a:off x="1283554" y="556773"/>
            <a:ext cx="4551485" cy="1765177"/>
          </a:xfrm>
        </p:spPr>
        <p:txBody>
          <a:bodyPr/>
          <a:lstStyle/>
          <a:p>
            <a:r>
              <a:rPr lang="en-US">
                <a:cs typeface="Calibri"/>
              </a:rPr>
              <a:t>1. The Roadmap to Reproducibility</a:t>
            </a:r>
            <a:endParaRPr lang="en-US"/>
          </a:p>
        </p:txBody>
      </p:sp>
      <p:sp>
        <p:nvSpPr>
          <p:cNvPr id="9" name="TextBox 8">
            <a:extLst>
              <a:ext uri="{FF2B5EF4-FFF2-40B4-BE49-F238E27FC236}">
                <a16:creationId xmlns:a16="http://schemas.microsoft.com/office/drawing/2014/main" id="{10B232E8-96E9-45C4-ADDD-00CB73BBC48E}"/>
              </a:ext>
            </a:extLst>
          </p:cNvPr>
          <p:cNvSpPr txBox="1"/>
          <p:nvPr/>
        </p:nvSpPr>
        <p:spPr>
          <a:xfrm>
            <a:off x="6054970" y="2684585"/>
            <a:ext cx="2074985" cy="492443"/>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2400" b="1"/>
              <a:t>Data quality </a:t>
            </a:r>
            <a:endParaRPr lang="en-US" sz="2400" b="1">
              <a:cs typeface="Calibri"/>
            </a:endParaRPr>
          </a:p>
        </p:txBody>
      </p:sp>
      <p:sp>
        <p:nvSpPr>
          <p:cNvPr id="10" name="TextBox 9">
            <a:extLst>
              <a:ext uri="{FF2B5EF4-FFF2-40B4-BE49-F238E27FC236}">
                <a16:creationId xmlns:a16="http://schemas.microsoft.com/office/drawing/2014/main" id="{C4F475F9-E46F-4B21-82FF-D1B3AFA53544}"/>
              </a:ext>
            </a:extLst>
          </p:cNvPr>
          <p:cNvSpPr txBox="1"/>
          <p:nvPr/>
        </p:nvSpPr>
        <p:spPr>
          <a:xfrm>
            <a:off x="5495359" y="4965089"/>
            <a:ext cx="2439864" cy="861774"/>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2400" b="1">
                <a:cs typeface="Calibri"/>
              </a:rPr>
              <a:t>Acquisition and ingestion of data</a:t>
            </a:r>
          </a:p>
        </p:txBody>
      </p:sp>
      <p:sp>
        <p:nvSpPr>
          <p:cNvPr id="11" name="TextBox 10">
            <a:extLst>
              <a:ext uri="{FF2B5EF4-FFF2-40B4-BE49-F238E27FC236}">
                <a16:creationId xmlns:a16="http://schemas.microsoft.com/office/drawing/2014/main" id="{64F3D1E3-37B4-45D1-87CC-BA21C53119F6}"/>
              </a:ext>
            </a:extLst>
          </p:cNvPr>
          <p:cNvSpPr txBox="1"/>
          <p:nvPr/>
        </p:nvSpPr>
        <p:spPr>
          <a:xfrm>
            <a:off x="515815" y="3431929"/>
            <a:ext cx="1855176" cy="861774"/>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2400" b="1"/>
              <a:t>People and processes</a:t>
            </a:r>
            <a:endParaRPr lang="en-US" sz="2400" b="1">
              <a:cs typeface="Calibri"/>
            </a:endParaRPr>
          </a:p>
        </p:txBody>
      </p:sp>
      <p:sp>
        <p:nvSpPr>
          <p:cNvPr id="12" name="TextBox 11">
            <a:extLst>
              <a:ext uri="{FF2B5EF4-FFF2-40B4-BE49-F238E27FC236}">
                <a16:creationId xmlns:a16="http://schemas.microsoft.com/office/drawing/2014/main" id="{09F60E21-4CBE-4C52-8BB5-33C9D9F06652}"/>
              </a:ext>
            </a:extLst>
          </p:cNvPr>
          <p:cNvSpPr txBox="1"/>
          <p:nvPr/>
        </p:nvSpPr>
        <p:spPr>
          <a:xfrm>
            <a:off x="8502160" y="4846026"/>
            <a:ext cx="1921120" cy="492443"/>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2400" b="1"/>
              <a:t>Code</a:t>
            </a:r>
            <a:endParaRPr lang="en-US" b="1">
              <a:cs typeface="Calibri"/>
            </a:endParaRPr>
          </a:p>
        </p:txBody>
      </p:sp>
      <p:sp>
        <p:nvSpPr>
          <p:cNvPr id="13" name="TextBox 12">
            <a:extLst>
              <a:ext uri="{FF2B5EF4-FFF2-40B4-BE49-F238E27FC236}">
                <a16:creationId xmlns:a16="http://schemas.microsoft.com/office/drawing/2014/main" id="{D0C332BD-D1C0-49C5-90A0-60C01BB387E8}"/>
              </a:ext>
            </a:extLst>
          </p:cNvPr>
          <p:cNvSpPr txBox="1"/>
          <p:nvPr/>
        </p:nvSpPr>
        <p:spPr>
          <a:xfrm>
            <a:off x="7791450" y="1153258"/>
            <a:ext cx="2074985" cy="492443"/>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2400" b="1"/>
              <a:t>Dashboards</a:t>
            </a:r>
            <a:endParaRPr lang="en-US"/>
          </a:p>
        </p:txBody>
      </p:sp>
      <p:sp>
        <p:nvSpPr>
          <p:cNvPr id="14" name="TextBox 13">
            <a:extLst>
              <a:ext uri="{FF2B5EF4-FFF2-40B4-BE49-F238E27FC236}">
                <a16:creationId xmlns:a16="http://schemas.microsoft.com/office/drawing/2014/main" id="{872DD034-0E6F-4661-BFAE-ABEF407031B7}"/>
              </a:ext>
            </a:extLst>
          </p:cNvPr>
          <p:cNvSpPr txBox="1"/>
          <p:nvPr/>
        </p:nvSpPr>
        <p:spPr>
          <a:xfrm>
            <a:off x="11139854" y="2318239"/>
            <a:ext cx="1693985" cy="1231106"/>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2400" b="1">
                <a:cs typeface="Calibri"/>
              </a:rPr>
              <a:t>High quality models</a:t>
            </a:r>
          </a:p>
        </p:txBody>
      </p:sp>
      <p:sp>
        <p:nvSpPr>
          <p:cNvPr id="15" name="TextBox 14">
            <a:extLst>
              <a:ext uri="{FF2B5EF4-FFF2-40B4-BE49-F238E27FC236}">
                <a16:creationId xmlns:a16="http://schemas.microsoft.com/office/drawing/2014/main" id="{CD7F41E9-E52A-42EE-B86A-23E5A767A68D}"/>
              </a:ext>
            </a:extLst>
          </p:cNvPr>
          <p:cNvSpPr txBox="1"/>
          <p:nvPr/>
        </p:nvSpPr>
        <p:spPr>
          <a:xfrm>
            <a:off x="10121413" y="-92322"/>
            <a:ext cx="2309447" cy="861774"/>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2400" b="1">
                <a:cs typeface="Calibri"/>
              </a:rPr>
              <a:t>Data harmonization</a:t>
            </a:r>
          </a:p>
        </p:txBody>
      </p:sp>
      <p:sp>
        <p:nvSpPr>
          <p:cNvPr id="16" name="TextBox 15">
            <a:extLst>
              <a:ext uri="{FF2B5EF4-FFF2-40B4-BE49-F238E27FC236}">
                <a16:creationId xmlns:a16="http://schemas.microsoft.com/office/drawing/2014/main" id="{D7479AD3-663C-45EE-940E-693A076E0D32}"/>
              </a:ext>
            </a:extLst>
          </p:cNvPr>
          <p:cNvSpPr txBox="1"/>
          <p:nvPr/>
        </p:nvSpPr>
        <p:spPr>
          <a:xfrm>
            <a:off x="9579218" y="3065585"/>
            <a:ext cx="1693985" cy="861774"/>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2400" b="1">
                <a:cs typeface="Calibri"/>
              </a:rPr>
              <a:t>Informed decisions</a:t>
            </a:r>
          </a:p>
        </p:txBody>
      </p:sp>
    </p:spTree>
    <p:extLst>
      <p:ext uri="{BB962C8B-B14F-4D97-AF65-F5344CB8AC3E}">
        <p14:creationId xmlns:p14="http://schemas.microsoft.com/office/powerpoint/2010/main" val="315665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rved Left Arrow 8">
            <a:extLst>
              <a:ext uri="{FF2B5EF4-FFF2-40B4-BE49-F238E27FC236}">
                <a16:creationId xmlns:a16="http://schemas.microsoft.com/office/drawing/2014/main" id="{452A6CDD-9E61-4041-926F-C2E19DF43A9A}"/>
              </a:ext>
            </a:extLst>
          </p:cNvPr>
          <p:cNvSpPr/>
          <p:nvPr/>
        </p:nvSpPr>
        <p:spPr>
          <a:xfrm>
            <a:off x="9416144" y="1985963"/>
            <a:ext cx="2185987" cy="1728787"/>
          </a:xfrm>
          <a:prstGeom prst="curvedLeftArrow">
            <a:avLst/>
          </a:prstGeom>
          <a:solidFill>
            <a:schemeClr val="accent1">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urved Left Arrow 9">
            <a:extLst>
              <a:ext uri="{FF2B5EF4-FFF2-40B4-BE49-F238E27FC236}">
                <a16:creationId xmlns:a16="http://schemas.microsoft.com/office/drawing/2014/main" id="{876B565B-50BA-9945-945B-6D98CDDE1BE5}"/>
              </a:ext>
            </a:extLst>
          </p:cNvPr>
          <p:cNvSpPr/>
          <p:nvPr/>
        </p:nvSpPr>
        <p:spPr>
          <a:xfrm rot="10800000">
            <a:off x="247649" y="1985963"/>
            <a:ext cx="2185987" cy="1728787"/>
          </a:xfrm>
          <a:prstGeom prst="curvedLeftArrow">
            <a:avLst/>
          </a:prstGeom>
          <a:solidFill>
            <a:schemeClr val="accent1">
              <a:lumMod val="20000"/>
              <a:lumOff val="8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descr="A screenshot of a computer&#10;&#10;Description automatically generated with medium confidence">
            <a:extLst>
              <a:ext uri="{FF2B5EF4-FFF2-40B4-BE49-F238E27FC236}">
                <a16:creationId xmlns:a16="http://schemas.microsoft.com/office/drawing/2014/main" id="{6FC61B99-9502-144F-BFF4-74F22B2670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9997" y="0"/>
            <a:ext cx="7192005" cy="6369390"/>
          </a:xfrm>
          <a:prstGeom prst="rect">
            <a:avLst/>
          </a:prstGeom>
        </p:spPr>
      </p:pic>
    </p:spTree>
    <p:extLst>
      <p:ext uri="{BB962C8B-B14F-4D97-AF65-F5344CB8AC3E}">
        <p14:creationId xmlns:p14="http://schemas.microsoft.com/office/powerpoint/2010/main" val="458871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2C763-9B94-EB4E-8FF2-D6006F4672A8}"/>
              </a:ext>
            </a:extLst>
          </p:cNvPr>
          <p:cNvSpPr>
            <a:spLocks noGrp="1"/>
          </p:cNvSpPr>
          <p:nvPr>
            <p:ph type="title"/>
          </p:nvPr>
        </p:nvSpPr>
        <p:spPr/>
        <p:txBody>
          <a:bodyPr/>
          <a:lstStyle/>
          <a:p>
            <a:r>
              <a:rPr lang="en-US"/>
              <a:t>2. Dashboard development cycle</a:t>
            </a:r>
          </a:p>
        </p:txBody>
      </p:sp>
      <p:graphicFrame>
        <p:nvGraphicFramePr>
          <p:cNvPr id="3" name="Content Placeholder 2">
            <a:extLst>
              <a:ext uri="{FF2B5EF4-FFF2-40B4-BE49-F238E27FC236}">
                <a16:creationId xmlns:a16="http://schemas.microsoft.com/office/drawing/2014/main" id="{BBE118B5-677D-5D4F-B466-EAF7C2958D4D}"/>
              </a:ext>
            </a:extLst>
          </p:cNvPr>
          <p:cNvGraphicFramePr>
            <a:graphicFrameLocks noGrp="1"/>
          </p:cNvGraphicFramePr>
          <p:nvPr>
            <p:ph idx="1"/>
            <p:extLst>
              <p:ext uri="{D42A27DB-BD31-4B8C-83A1-F6EECF244321}">
                <p14:modId xmlns:p14="http://schemas.microsoft.com/office/powerpoint/2010/main" val="1531944460"/>
              </p:ext>
            </p:extLst>
          </p:nvPr>
        </p:nvGraphicFramePr>
        <p:xfrm>
          <a:off x="2731137" y="284844"/>
          <a:ext cx="13267660" cy="56210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74B91E80-7350-704A-8184-C1DEC44823A1}"/>
              </a:ext>
            </a:extLst>
          </p:cNvPr>
          <p:cNvSpPr txBox="1"/>
          <p:nvPr/>
        </p:nvSpPr>
        <p:spPr>
          <a:xfrm>
            <a:off x="625549" y="2165827"/>
            <a:ext cx="5470451" cy="4154984"/>
          </a:xfrm>
          <a:prstGeom prst="rect">
            <a:avLst/>
          </a:prstGeom>
          <a:noFill/>
        </p:spPr>
        <p:txBody>
          <a:bodyPr wrap="square" rtlCol="0">
            <a:spAutoFit/>
          </a:bodyPr>
          <a:lstStyle/>
          <a:p>
            <a:pPr lvl="1"/>
            <a:endParaRPr lang="en-US" sz="2400"/>
          </a:p>
          <a:p>
            <a:pPr marL="457189" indent="-457189">
              <a:buFont typeface="Arial" panose="020B0604020202020204" pitchFamily="34" charset="0"/>
              <a:buChar char="•"/>
            </a:pPr>
            <a:r>
              <a:rPr lang="en-US" sz="2400"/>
              <a:t>Data in databases</a:t>
            </a:r>
          </a:p>
          <a:p>
            <a:pPr marL="457189" indent="-457189">
              <a:buFont typeface="Arial" panose="020B0604020202020204" pitchFamily="34" charset="0"/>
              <a:buChar char="•"/>
            </a:pPr>
            <a:r>
              <a:rPr lang="en-US" sz="2400"/>
              <a:t>Modularizing code to make dashboard development more accessible</a:t>
            </a:r>
          </a:p>
          <a:p>
            <a:pPr marL="457189" indent="-457189">
              <a:buFont typeface="Arial" panose="020B0604020202020204" pitchFamily="34" charset="0"/>
              <a:buChar char="•"/>
            </a:pPr>
            <a:r>
              <a:rPr lang="en-US" sz="2400"/>
              <a:t>Updates to dashboards including inclusion of OIE data</a:t>
            </a:r>
          </a:p>
          <a:p>
            <a:pPr marL="457189" indent="-457189">
              <a:buFont typeface="Arial" panose="020B0604020202020204" pitchFamily="34" charset="0"/>
              <a:buChar char="•"/>
            </a:pPr>
            <a:r>
              <a:rPr lang="en-US" sz="2400"/>
              <a:t>API development </a:t>
            </a:r>
          </a:p>
          <a:p>
            <a:pPr marL="457189" indent="-457189">
              <a:buFont typeface="Arial" panose="020B0604020202020204" pitchFamily="34" charset="0"/>
              <a:buChar char="•"/>
            </a:pPr>
            <a:endParaRPr lang="en-US" sz="2400"/>
          </a:p>
          <a:p>
            <a:pPr marL="457189" indent="-457189">
              <a:buFont typeface="+mj-lt"/>
              <a:buAutoNum type="arabicPeriod"/>
            </a:pPr>
            <a:endParaRPr lang="en-US" sz="2400"/>
          </a:p>
          <a:p>
            <a:endParaRPr lang="en-US" sz="2400"/>
          </a:p>
          <a:p>
            <a:pPr marL="457189" indent="-457189">
              <a:buFont typeface="+mj-lt"/>
              <a:buAutoNum type="arabicPeriod"/>
            </a:pPr>
            <a:endParaRPr lang="en-US" sz="2400"/>
          </a:p>
        </p:txBody>
      </p:sp>
      <p:sp>
        <p:nvSpPr>
          <p:cNvPr id="10" name="TextBox 9">
            <a:extLst>
              <a:ext uri="{FF2B5EF4-FFF2-40B4-BE49-F238E27FC236}">
                <a16:creationId xmlns:a16="http://schemas.microsoft.com/office/drawing/2014/main" id="{F85B505E-33E4-4A47-AF70-8239959AD175}"/>
              </a:ext>
            </a:extLst>
          </p:cNvPr>
          <p:cNvSpPr txBox="1"/>
          <p:nvPr/>
        </p:nvSpPr>
        <p:spPr>
          <a:xfrm>
            <a:off x="6579783" y="5767561"/>
            <a:ext cx="5470451" cy="507831"/>
          </a:xfrm>
          <a:prstGeom prst="rect">
            <a:avLst/>
          </a:prstGeom>
          <a:noFill/>
        </p:spPr>
        <p:txBody>
          <a:bodyPr wrap="square" rtlCol="0">
            <a:spAutoFit/>
          </a:bodyPr>
          <a:lstStyle/>
          <a:p>
            <a:r>
              <a:rPr lang="en-US" sz="2700"/>
              <a:t>Development is an iterative process! </a:t>
            </a:r>
          </a:p>
        </p:txBody>
      </p:sp>
    </p:spTree>
    <p:extLst>
      <p:ext uri="{BB962C8B-B14F-4D97-AF65-F5344CB8AC3E}">
        <p14:creationId xmlns:p14="http://schemas.microsoft.com/office/powerpoint/2010/main" val="2232491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ADF9D-6923-0548-B60D-FB4AA7B3D628}"/>
              </a:ext>
            </a:extLst>
          </p:cNvPr>
          <p:cNvSpPr>
            <a:spLocks noGrp="1"/>
          </p:cNvSpPr>
          <p:nvPr>
            <p:ph type="title"/>
          </p:nvPr>
        </p:nvSpPr>
        <p:spPr/>
        <p:txBody>
          <a:bodyPr/>
          <a:lstStyle/>
          <a:p>
            <a:r>
              <a:rPr lang="en-US"/>
              <a:t>3. Connections, meetings and affiliations</a:t>
            </a:r>
          </a:p>
        </p:txBody>
      </p:sp>
      <p:sp>
        <p:nvSpPr>
          <p:cNvPr id="3" name="Content Placeholder 2">
            <a:extLst>
              <a:ext uri="{FF2B5EF4-FFF2-40B4-BE49-F238E27FC236}">
                <a16:creationId xmlns:a16="http://schemas.microsoft.com/office/drawing/2014/main" id="{156BA98B-EF11-554E-8195-70E859B9CE60}"/>
              </a:ext>
            </a:extLst>
          </p:cNvPr>
          <p:cNvSpPr>
            <a:spLocks noGrp="1"/>
          </p:cNvSpPr>
          <p:nvPr>
            <p:ph idx="1"/>
          </p:nvPr>
        </p:nvSpPr>
        <p:spPr>
          <a:xfrm>
            <a:off x="838200" y="1560582"/>
            <a:ext cx="10515600" cy="4351339"/>
          </a:xfrm>
        </p:spPr>
        <p:txBody>
          <a:bodyPr vert="horz" lIns="68579" tIns="34289" rIns="68579" bIns="34289" rtlCol="0" anchor="t">
            <a:normAutofit/>
          </a:bodyPr>
          <a:lstStyle/>
          <a:p>
            <a:pPr marL="227965" indent="-227965"/>
            <a:r>
              <a:rPr lang="en-US"/>
              <a:t>GBCL (Global Burden of Crop Loss)</a:t>
            </a:r>
            <a:endParaRPr lang="en-US">
              <a:cs typeface="Calibri"/>
            </a:endParaRPr>
          </a:p>
          <a:p>
            <a:pPr marL="227965" indent="-227965"/>
            <a:r>
              <a:rPr lang="en-US"/>
              <a:t>OIE Leadership</a:t>
            </a:r>
            <a:endParaRPr lang="en-US">
              <a:cs typeface="Calibri"/>
            </a:endParaRPr>
          </a:p>
          <a:p>
            <a:pPr marL="227965" indent="-227965"/>
            <a:r>
              <a:rPr lang="en-US"/>
              <a:t>Canadian Sheep Federation</a:t>
            </a:r>
            <a:endParaRPr lang="en-US">
              <a:cs typeface="Calibri"/>
            </a:endParaRPr>
          </a:p>
          <a:p>
            <a:pPr marL="227965" indent="-227965"/>
            <a:r>
              <a:rPr lang="en-US">
                <a:cs typeface="Calibri"/>
              </a:rPr>
              <a:t>Open Data at Amazon Web Services</a:t>
            </a:r>
          </a:p>
          <a:p>
            <a:pPr marL="227965" indent="-227965"/>
            <a:r>
              <a:rPr lang="en-US">
                <a:cs typeface="Calibri"/>
              </a:rPr>
              <a:t>Ongoing collaboration with Helen and Marie about data quality visualizations and dashboards </a:t>
            </a:r>
          </a:p>
          <a:p>
            <a:pPr marL="227965" indent="-227965"/>
            <a:r>
              <a:rPr lang="en-US">
                <a:cs typeface="Calibri"/>
              </a:rPr>
              <a:t>Datasphere Initiative </a:t>
            </a:r>
          </a:p>
          <a:p>
            <a:pPr marL="227965" indent="-227965"/>
            <a:r>
              <a:rPr lang="en-US">
                <a:cs typeface="Calibri"/>
              </a:rPr>
              <a:t>… and more (FAO, FAO </a:t>
            </a:r>
            <a:r>
              <a:rPr lang="en-US" err="1">
                <a:cs typeface="Calibri"/>
              </a:rPr>
              <a:t>empres</a:t>
            </a:r>
            <a:r>
              <a:rPr lang="en-US">
                <a:cs typeface="Calibri"/>
              </a:rPr>
              <a:t>-I, CGIAR, HPE, Digital Green, </a:t>
            </a:r>
            <a:r>
              <a:rPr lang="en-US" err="1">
                <a:cs typeface="Calibri"/>
              </a:rPr>
              <a:t>FarmStack</a:t>
            </a:r>
            <a:r>
              <a:rPr lang="en-US">
                <a:cs typeface="Calibri"/>
              </a:rPr>
              <a:t>, etc.) </a:t>
            </a:r>
          </a:p>
        </p:txBody>
      </p:sp>
    </p:spTree>
    <p:extLst>
      <p:ext uri="{BB962C8B-B14F-4D97-AF65-F5344CB8AC3E}">
        <p14:creationId xmlns:p14="http://schemas.microsoft.com/office/powerpoint/2010/main" val="42724249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_data xmlns="04a6f52d-4088-4593-8829-fed0fb655f5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E8EEA0FE5BFA4468A62EDF575ED8F42" ma:contentTypeVersion="14" ma:contentTypeDescription="Create a new document." ma:contentTypeScope="" ma:versionID="822f518c3cd6c38732b0c5e506316d1b">
  <xsd:schema xmlns:xsd="http://www.w3.org/2001/XMLSchema" xmlns:xs="http://www.w3.org/2001/XMLSchema" xmlns:p="http://schemas.microsoft.com/office/2006/metadata/properties" xmlns:ns2="04a6f52d-4088-4593-8829-fed0fb655f55" xmlns:ns3="e52527d7-aec9-41d5-93f8-dcbdce3ae29f" targetNamespace="http://schemas.microsoft.com/office/2006/metadata/properties" ma:root="true" ma:fieldsID="b1e2e21e2793e1ba2038a2c111dcfdb5" ns2:_="" ns3:_="">
    <xsd:import namespace="04a6f52d-4088-4593-8829-fed0fb655f55"/>
    <xsd:import namespace="e52527d7-aec9-41d5-93f8-dcbdce3ae29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Description_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a6f52d-4088-4593-8829-fed0fb655f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Description_data" ma:index="21" nillable="true" ma:displayName="Description_data" ma:format="Dropdown" ma:internalName="Description_data">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2527d7-aec9-41d5-93f8-dcbdce3ae29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7BA700-8EF5-475B-993D-26E1886B5D07}">
  <ds:schemaRefs>
    <ds:schemaRef ds:uri="04a6f52d-4088-4593-8829-fed0fb655f55"/>
    <ds:schemaRef ds:uri="e52527d7-aec9-41d5-93f8-dcbdce3ae2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765FC7C-770E-4DE1-B07B-5718E0EC07C1}">
  <ds:schemaRefs>
    <ds:schemaRef ds:uri="04a6f52d-4088-4593-8829-fed0fb655f55"/>
    <ds:schemaRef ds:uri="e52527d7-aec9-41d5-93f8-dcbdce3ae2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C547911-51C2-4511-999B-FC95290C18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6</Slides>
  <Notes>5</Notes>
  <HiddenSlides>0</HiddenSlide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Office Theme</vt:lpstr>
      <vt:lpstr>GBADs Executive Committee Meeting: Informatics Updates </vt:lpstr>
      <vt:lpstr>Agenda</vt:lpstr>
      <vt:lpstr>1. The Roadmap to Reproducibility</vt:lpstr>
      <vt:lpstr>PowerPoint Presentation</vt:lpstr>
      <vt:lpstr>2. Dashboard development cycle</vt:lpstr>
      <vt:lpstr>3. Connections, meetings and affiliations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5</cp:revision>
  <dcterms:created xsi:type="dcterms:W3CDTF">2021-12-16T17:27:27Z</dcterms:created>
  <dcterms:modified xsi:type="dcterms:W3CDTF">2022-04-05T21:45:45Z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0x010100AE8EEA0FE5BFA4468A62EDF575ED8F42</vt:lpwstr>
  </property>
</Properties>
</file>